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84" r:id="rId1"/>
  </p:sldMasterIdLst>
  <p:sldIdLst>
    <p:sldId id="256" r:id="rId2"/>
    <p:sldId id="257" r:id="rId3"/>
    <p:sldId id="258" r:id="rId4"/>
    <p:sldId id="270" r:id="rId5"/>
    <p:sldId id="259" r:id="rId6"/>
    <p:sldId id="260" r:id="rId7"/>
    <p:sldId id="262" r:id="rId8"/>
    <p:sldId id="265" r:id="rId9"/>
    <p:sldId id="266" r:id="rId10"/>
    <p:sldId id="263" r:id="rId11"/>
    <p:sldId id="264" r:id="rId12"/>
    <p:sldId id="267" r:id="rId13"/>
    <p:sldId id="268" r:id="rId14"/>
    <p:sldId id="269" r:id="rId15"/>
    <p:sldId id="261" r:id="rId16"/>
  </p:sldIdLst>
  <p:sldSz cx="6858000" cy="9144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4" d="100"/>
          <a:sy n="54" d="100"/>
        </p:scale>
        <p:origin x="-2004" y="-96"/>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385762" y="7133203"/>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285750" y="6471216"/>
            <a:ext cx="6343650" cy="1629833"/>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85750" y="5181600"/>
            <a:ext cx="6343650" cy="12192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37EB3C88-F3CB-4DF5-9336-A908D50FE03A}" type="datetimeFigureOut">
              <a:rPr lang="el-GR" smtClean="0"/>
              <a:pPr/>
              <a:t>23/11/2020</a:t>
            </a:fld>
            <a:endParaRPr lang="el-GR"/>
          </a:p>
        </p:txBody>
      </p:sp>
      <p:sp>
        <p:nvSpPr>
          <p:cNvPr id="2" name="1 - Θέση υποσέλιδου"/>
          <p:cNvSpPr>
            <a:spLocks noGrp="1"/>
          </p:cNvSpPr>
          <p:nvPr>
            <p:ph type="ftr" sz="quarter" idx="11"/>
          </p:nvPr>
        </p:nvSpPr>
        <p:spPr/>
        <p:txBody>
          <a:bodyPr/>
          <a:lstStyle/>
          <a:p>
            <a:endParaRPr lang="el-GR"/>
          </a:p>
        </p:txBody>
      </p:sp>
      <p:sp>
        <p:nvSpPr>
          <p:cNvPr id="15" name="14 - Θέση αριθμού διαφάνειας"/>
          <p:cNvSpPr>
            <a:spLocks noGrp="1"/>
          </p:cNvSpPr>
          <p:nvPr>
            <p:ph type="sldNum" sz="quarter" idx="12"/>
          </p:nvPr>
        </p:nvSpPr>
        <p:spPr>
          <a:xfrm>
            <a:off x="6172200" y="8631936"/>
            <a:ext cx="569214" cy="329184"/>
          </a:xfrm>
        </p:spPr>
        <p:txBody>
          <a:bodyPr/>
          <a:lstStyle/>
          <a:p>
            <a:fld id="{166858BC-3FBE-4BB1-B1A7-52B977D142F6}"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7EB3C88-F3CB-4DF5-9336-A908D50FE03A}" type="datetimeFigureOut">
              <a:rPr lang="el-GR" smtClean="0"/>
              <a:pPr/>
              <a:t>23/11/2020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66858BC-3FBE-4BB1-B1A7-52B977D142F6}"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5143500" y="732369"/>
            <a:ext cx="1371600" cy="780203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342900" y="732369"/>
            <a:ext cx="4686300" cy="780203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7EB3C88-F3CB-4DF5-9336-A908D50FE03A}" type="datetimeFigureOut">
              <a:rPr lang="el-GR" smtClean="0"/>
              <a:pPr/>
              <a:t>23/11/2020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66858BC-3FBE-4BB1-B1A7-52B977D142F6}"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37EB3C88-F3CB-4DF5-9336-A908D50FE03A}" type="datetimeFigureOut">
              <a:rPr lang="el-GR" smtClean="0"/>
              <a:pPr/>
              <a:t>23/11/2020</a:t>
            </a:fld>
            <a:endParaRPr lang="el-GR"/>
          </a:p>
        </p:txBody>
      </p:sp>
      <p:sp>
        <p:nvSpPr>
          <p:cNvPr id="19" name="18 - Θέση υποσέλιδου"/>
          <p:cNvSpPr>
            <a:spLocks noGrp="1"/>
          </p:cNvSpPr>
          <p:nvPr>
            <p:ph type="ftr" sz="quarter" idx="11"/>
          </p:nvPr>
        </p:nvSpPr>
        <p:spPr>
          <a:xfrm>
            <a:off x="2686050" y="101601"/>
            <a:ext cx="2171700" cy="385233"/>
          </a:xfrm>
        </p:spPr>
        <p:txBody>
          <a:bodyPr/>
          <a:lstStyle/>
          <a:p>
            <a:endParaRPr lang="el-GR"/>
          </a:p>
        </p:txBody>
      </p:sp>
      <p:sp>
        <p:nvSpPr>
          <p:cNvPr id="16" name="15 - Θέση αριθμού διαφάνειας"/>
          <p:cNvSpPr>
            <a:spLocks noGrp="1"/>
          </p:cNvSpPr>
          <p:nvPr>
            <p:ph type="sldNum" sz="quarter" idx="12"/>
          </p:nvPr>
        </p:nvSpPr>
        <p:spPr>
          <a:xfrm>
            <a:off x="6172200" y="8631936"/>
            <a:ext cx="569214" cy="329184"/>
          </a:xfrm>
        </p:spPr>
        <p:txBody>
          <a:bodyPr/>
          <a:lstStyle/>
          <a:p>
            <a:fld id="{166858BC-3FBE-4BB1-B1A7-52B977D142F6}"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385762" y="4593203"/>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285750" y="2235200"/>
            <a:ext cx="6343650" cy="16256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37EB3C88-F3CB-4DF5-9336-A908D50FE03A}" type="datetimeFigureOut">
              <a:rPr lang="el-GR" smtClean="0"/>
              <a:pPr/>
              <a:t>23/11/2020</a:t>
            </a:fld>
            <a:endParaRPr lang="el-GR"/>
          </a:p>
        </p:txBody>
      </p:sp>
      <p:sp>
        <p:nvSpPr>
          <p:cNvPr id="11" name="10 - Θέση υποσέλιδου"/>
          <p:cNvSpPr>
            <a:spLocks noGrp="1"/>
          </p:cNvSpPr>
          <p:nvPr>
            <p:ph type="ftr" sz="quarter" idx="11"/>
          </p:nvPr>
        </p:nvSpPr>
        <p:spPr/>
        <p:txBody>
          <a:bodyPr/>
          <a:lstStyle/>
          <a:p>
            <a:endParaRPr lang="el-GR"/>
          </a:p>
        </p:txBody>
      </p:sp>
      <p:sp>
        <p:nvSpPr>
          <p:cNvPr id="16" name="15 - Θέση αριθμού διαφάνειας"/>
          <p:cNvSpPr>
            <a:spLocks noGrp="1"/>
          </p:cNvSpPr>
          <p:nvPr>
            <p:ph type="sldNum" sz="quarter" idx="12"/>
          </p:nvPr>
        </p:nvSpPr>
        <p:spPr/>
        <p:txBody>
          <a:bodyPr/>
          <a:lstStyle/>
          <a:p>
            <a:fld id="{166858BC-3FBE-4BB1-B1A7-52B977D142F6}" type="slidenum">
              <a:rPr lang="el-GR" smtClean="0"/>
              <a:pPr/>
              <a:t>‹#›</a:t>
            </a:fld>
            <a:endParaRPr lang="el-GR"/>
          </a:p>
        </p:txBody>
      </p:sp>
      <p:sp>
        <p:nvSpPr>
          <p:cNvPr id="8" name="7 - Τίτλος"/>
          <p:cNvSpPr>
            <a:spLocks noGrp="1"/>
          </p:cNvSpPr>
          <p:nvPr>
            <p:ph type="title"/>
          </p:nvPr>
        </p:nvSpPr>
        <p:spPr>
          <a:xfrm>
            <a:off x="135356" y="3929447"/>
            <a:ext cx="6515100" cy="1579767"/>
          </a:xfrm>
        </p:spPr>
        <p:txBody>
          <a:bodyPr rtlCol="0" anchor="t"/>
          <a:lstStyle>
            <a:lvl1pPr algn="r">
              <a:defRPr/>
            </a:lvl1pPr>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226314" y="609600"/>
            <a:ext cx="6515100" cy="1121664"/>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228600" y="2133600"/>
            <a:ext cx="3143250" cy="62992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3486150" y="2133600"/>
            <a:ext cx="3257550" cy="62992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37EB3C88-F3CB-4DF5-9336-A908D50FE03A}" type="datetimeFigureOut">
              <a:rPr lang="el-GR" smtClean="0"/>
              <a:pPr/>
              <a:t>23/11/2020</a:t>
            </a:fld>
            <a:endParaRPr lang="el-GR"/>
          </a:p>
        </p:txBody>
      </p:sp>
      <p:sp>
        <p:nvSpPr>
          <p:cNvPr id="10" name="9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166858BC-3FBE-4BB1-B1A7-52B977D142F6}"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228600" y="7213600"/>
            <a:ext cx="6457950" cy="1176867"/>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11083" y="889000"/>
            <a:ext cx="3217917" cy="853016"/>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3483769" y="889000"/>
            <a:ext cx="3219181" cy="853016"/>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11083" y="1754717"/>
            <a:ext cx="3217917" cy="5255684"/>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3486548" y="1754717"/>
            <a:ext cx="3216402" cy="5255684"/>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37EB3C88-F3CB-4DF5-9336-A908D50FE03A}" type="datetimeFigureOut">
              <a:rPr lang="el-GR" smtClean="0"/>
              <a:pPr/>
              <a:t>23/11/2020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6172200" y="8636000"/>
            <a:ext cx="571500" cy="329184"/>
          </a:xfrm>
        </p:spPr>
        <p:txBody>
          <a:bodyPr/>
          <a:lstStyle/>
          <a:p>
            <a:fld id="{166858BC-3FBE-4BB1-B1A7-52B977D142F6}" type="slidenum">
              <a:rPr lang="el-GR" smtClean="0"/>
              <a:pPr/>
              <a:t>‹#›</a:t>
            </a:fld>
            <a:endParaRPr lang="el-GR"/>
          </a:p>
        </p:txBody>
      </p:sp>
      <p:sp>
        <p:nvSpPr>
          <p:cNvPr id="11" name="10 - Ευθεία γραμμή σύνδεσης"/>
          <p:cNvSpPr>
            <a:spLocks noChangeShapeType="1"/>
          </p:cNvSpPr>
          <p:nvPr/>
        </p:nvSpPr>
        <p:spPr bwMode="auto">
          <a:xfrm>
            <a:off x="385762" y="8026401"/>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226314" y="609600"/>
            <a:ext cx="6515100" cy="1121664"/>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37EB3C88-F3CB-4DF5-9336-A908D50FE03A}" type="datetimeFigureOut">
              <a:rPr lang="el-GR" smtClean="0"/>
              <a:pPr/>
              <a:t>23/11/2020</a:t>
            </a:fld>
            <a:endParaRPr lang="el-GR"/>
          </a:p>
        </p:txBody>
      </p:sp>
      <p:sp>
        <p:nvSpPr>
          <p:cNvPr id="21" name="20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66858BC-3FBE-4BB1-B1A7-52B977D142F6}"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37EB3C88-F3CB-4DF5-9336-A908D50FE03A}" type="datetimeFigureOut">
              <a:rPr lang="el-GR" smtClean="0"/>
              <a:pPr/>
              <a:t>23/11/2020</a:t>
            </a:fld>
            <a:endParaRPr lang="el-GR"/>
          </a:p>
        </p:txBody>
      </p:sp>
      <p:sp>
        <p:nvSpPr>
          <p:cNvPr id="24" name="23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66858BC-3FBE-4BB1-B1A7-52B977D142F6}"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385762" y="7798823"/>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342900" y="7315200"/>
            <a:ext cx="6343650" cy="694267"/>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342900" y="812800"/>
            <a:ext cx="2256235" cy="64008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2681287" y="812800"/>
            <a:ext cx="4005263" cy="64008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37EB3C88-F3CB-4DF5-9336-A908D50FE03A}" type="datetimeFigureOut">
              <a:rPr lang="el-GR" smtClean="0"/>
              <a:pPr/>
              <a:t>23/11/2020</a:t>
            </a:fld>
            <a:endParaRPr lang="el-GR"/>
          </a:p>
        </p:txBody>
      </p:sp>
      <p:sp>
        <p:nvSpPr>
          <p:cNvPr id="29" name="28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66858BC-3FBE-4BB1-B1A7-52B977D142F6}"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2628900" y="822179"/>
            <a:ext cx="3771900" cy="48768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37EB3C88-F3CB-4DF5-9336-A908D50FE03A}" type="datetimeFigureOut">
              <a:rPr lang="el-GR" smtClean="0"/>
              <a:pPr/>
              <a:t>23/11/2020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166858BC-3FBE-4BB1-B1A7-52B977D142F6}" type="slidenum">
              <a:rPr lang="el-GR" smtClean="0"/>
              <a:pPr/>
              <a:t>‹#›</a:t>
            </a:fld>
            <a:endParaRPr lang="el-GR"/>
          </a:p>
        </p:txBody>
      </p:sp>
      <p:sp>
        <p:nvSpPr>
          <p:cNvPr id="17" name="16 - Τίτλος"/>
          <p:cNvSpPr>
            <a:spLocks noGrp="1"/>
          </p:cNvSpPr>
          <p:nvPr>
            <p:ph type="title"/>
          </p:nvPr>
        </p:nvSpPr>
        <p:spPr>
          <a:xfrm>
            <a:off x="285750" y="6658347"/>
            <a:ext cx="4400550" cy="696384"/>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285750" y="7377624"/>
            <a:ext cx="4400550" cy="1024467"/>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385762" y="1401198"/>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228600" y="2072217"/>
            <a:ext cx="6515100" cy="6034617"/>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4857750" y="101601"/>
            <a:ext cx="1885950" cy="385233"/>
          </a:xfrm>
          <a:prstGeom prst="rect">
            <a:avLst/>
          </a:prstGeom>
        </p:spPr>
        <p:txBody>
          <a:bodyPr vert="horz"/>
          <a:lstStyle>
            <a:lvl1pPr algn="l" eaLnBrk="1" latinLnBrk="0" hangingPunct="1">
              <a:defRPr kumimoji="0" sz="1200">
                <a:solidFill>
                  <a:schemeClr val="accent1">
                    <a:shade val="75000"/>
                  </a:schemeClr>
                </a:solidFill>
              </a:defRPr>
            </a:lvl1pPr>
          </a:lstStyle>
          <a:p>
            <a:fld id="{37EB3C88-F3CB-4DF5-9336-A908D50FE03A}" type="datetimeFigureOut">
              <a:rPr lang="el-GR" smtClean="0"/>
              <a:pPr/>
              <a:t>23/11/2020</a:t>
            </a:fld>
            <a:endParaRPr lang="el-GR"/>
          </a:p>
        </p:txBody>
      </p:sp>
      <p:sp>
        <p:nvSpPr>
          <p:cNvPr id="28" name="27 - Θέση υποσέλιδου"/>
          <p:cNvSpPr>
            <a:spLocks noGrp="1"/>
          </p:cNvSpPr>
          <p:nvPr>
            <p:ph type="ftr" sz="quarter" idx="3"/>
          </p:nvPr>
        </p:nvSpPr>
        <p:spPr>
          <a:xfrm>
            <a:off x="2343150" y="101601"/>
            <a:ext cx="2514600" cy="385233"/>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4 - Θέση αριθμού διαφάνειας"/>
          <p:cNvSpPr>
            <a:spLocks noGrp="1"/>
          </p:cNvSpPr>
          <p:nvPr>
            <p:ph type="sldNum" sz="quarter" idx="4"/>
          </p:nvPr>
        </p:nvSpPr>
        <p:spPr>
          <a:xfrm>
            <a:off x="6172200" y="8636001"/>
            <a:ext cx="571500" cy="325967"/>
          </a:xfrm>
          <a:prstGeom prst="rect">
            <a:avLst/>
          </a:prstGeom>
        </p:spPr>
        <p:txBody>
          <a:bodyPr vert="horz"/>
          <a:lstStyle>
            <a:lvl1pPr algn="r" eaLnBrk="1" latinLnBrk="0" hangingPunct="1">
              <a:defRPr kumimoji="0" sz="1200">
                <a:solidFill>
                  <a:schemeClr val="accent1">
                    <a:shade val="75000"/>
                  </a:schemeClr>
                </a:solidFill>
              </a:defRPr>
            </a:lvl1pPr>
          </a:lstStyle>
          <a:p>
            <a:fld id="{166858BC-3FBE-4BB1-B1A7-52B977D142F6}" type="slidenum">
              <a:rPr lang="el-GR" smtClean="0"/>
              <a:pPr/>
              <a:t>‹#›</a:t>
            </a:fld>
            <a:endParaRPr lang="el-GR"/>
          </a:p>
        </p:txBody>
      </p:sp>
      <p:sp>
        <p:nvSpPr>
          <p:cNvPr id="10" name="9 - Θέση τίτλου"/>
          <p:cNvSpPr>
            <a:spLocks noGrp="1"/>
          </p:cNvSpPr>
          <p:nvPr>
            <p:ph type="title"/>
          </p:nvPr>
        </p:nvSpPr>
        <p:spPr>
          <a:xfrm>
            <a:off x="228600" y="609600"/>
            <a:ext cx="6515100" cy="11176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385762" y="1401198"/>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385762" y="1410649"/>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Fra_Angelico" TargetMode="External"/><Relationship Id="rId3" Type="http://schemas.openxmlformats.org/officeDocument/2006/relationships/image" Target="../media/image6.jpeg"/><Relationship Id="rId7" Type="http://schemas.openxmlformats.org/officeDocument/2006/relationships/hyperlink" Target="https://en.wikipedia.org/wiki/Jesus" TargetMode="External"/><Relationship Id="rId2" Type="http://schemas.openxmlformats.org/officeDocument/2006/relationships/hyperlink" Target="https://en.wikipedia.org/wiki/Annunciation_(Leonardo)" TargetMode="External"/><Relationship Id="rId1" Type="http://schemas.openxmlformats.org/officeDocument/2006/relationships/slideLayout" Target="../slideLayouts/slideLayout2.xml"/><Relationship Id="rId6" Type="http://schemas.openxmlformats.org/officeDocument/2006/relationships/hyperlink" Target="https://en.wikipedia.org/wiki/The_Virgin_Mary" TargetMode="External"/><Relationship Id="rId5" Type="http://schemas.openxmlformats.org/officeDocument/2006/relationships/hyperlink" Target="https://en.wikipedia.org/wiki/Archangel_Gabriel" TargetMode="External"/><Relationship Id="rId4" Type="http://schemas.openxmlformats.org/officeDocument/2006/relationships/hyperlink" Target="https://en.wikipedia.org/wiki/Gospel_of_Luk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s://en.wikipedia.org/wiki/The_Last_Supper_(Leonardo)" TargetMode="External"/><Relationship Id="rId4" Type="http://schemas.openxmlformats.org/officeDocument/2006/relationships/hyperlink" Target="https://en.wikipedia.org/wiki/Madonna_of_the_Yarnwinder"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history.com/topics/renaissance/leonardo-da-vinci" TargetMode="External"/><Relationship Id="rId2" Type="http://schemas.openxmlformats.org/officeDocument/2006/relationships/hyperlink" Target="https://www.biography.com/artist/leonardo-da-vinci" TargetMode="External"/><Relationship Id="rId1" Type="http://schemas.openxmlformats.org/officeDocument/2006/relationships/slideLayout" Target="../slideLayouts/slideLayout7.xml"/><Relationship Id="rId5" Type="http://schemas.openxmlformats.org/officeDocument/2006/relationships/hyperlink" Target="https://en.wikipedia.org/wiki/List_of_works_by_Leonardo_da_Vinci" TargetMode="External"/><Relationship Id="rId4" Type="http://schemas.openxmlformats.org/officeDocument/2006/relationships/hyperlink" Target="https://www.britannica.com/biography"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britannica.com/biography/Giorgio-Vasar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ritannica.com/topic/Louvre-Museum" TargetMode="External"/><Relationship Id="rId2" Type="http://schemas.openxmlformats.org/officeDocument/2006/relationships/hyperlink" Target="https://www.britannica.com/topic/Mona-Lisa-painting" TargetMode="External"/><Relationship Id="rId1" Type="http://schemas.openxmlformats.org/officeDocument/2006/relationships/slideLayout" Target="../slideLayouts/slideLayout2.xml"/><Relationship Id="rId4" Type="http://schemas.openxmlformats.org/officeDocument/2006/relationships/hyperlink" Target="https://www.britannica.com/art/sfumat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a:p>
        </p:txBody>
      </p:sp>
      <p:sp>
        <p:nvSpPr>
          <p:cNvPr id="3" name="2 - Υπότιτλος"/>
          <p:cNvSpPr>
            <a:spLocks noGrp="1"/>
          </p:cNvSpPr>
          <p:nvPr>
            <p:ph type="subTitle" idx="1"/>
          </p:nvPr>
        </p:nvSpPr>
        <p:spPr/>
        <p:txBody>
          <a:bodyPr/>
          <a:lstStyle/>
          <a:p>
            <a:endParaRPr lang="el-GR"/>
          </a:p>
        </p:txBody>
      </p:sp>
      <p:pic>
        <p:nvPicPr>
          <p:cNvPr id="6" name="5 - Εικόνα" descr="2B.jpg"/>
          <p:cNvPicPr>
            <a:picLocks noChangeAspect="1"/>
          </p:cNvPicPr>
          <p:nvPr/>
        </p:nvPicPr>
        <p:blipFill>
          <a:blip r:embed="rId2"/>
          <a:stretch>
            <a:fillRect/>
          </a:stretch>
        </p:blipFill>
        <p:spPr>
          <a:xfrm>
            <a:off x="0" y="6"/>
            <a:ext cx="6858000" cy="932625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714348"/>
            <a:ext cx="6515100" cy="1117600"/>
          </a:xfrm>
        </p:spPr>
        <p:txBody>
          <a:bodyPr/>
          <a:lstStyle/>
          <a:p>
            <a:r>
              <a:rPr lang="en-US" b="1" i="1" dirty="0" smtClean="0">
                <a:hlinkClick r:id="rId2" tooltip="Annunciation (Leonardo)"/>
              </a:rPr>
              <a:t>        </a:t>
            </a:r>
            <a:r>
              <a:rPr lang="en-US" b="1" dirty="0" smtClean="0">
                <a:latin typeface="Adobe Garamond Pro Bold" pitchFamily="18" charset="0"/>
                <a:hlinkClick r:id="rId2" tooltip="Annunciation (Leonardo)"/>
              </a:rPr>
              <a:t>The Annunciation</a:t>
            </a:r>
            <a:endParaRPr lang="el-GR" dirty="0">
              <a:latin typeface="Adobe Garamond Pro Bold" pitchFamily="18" charset="0"/>
            </a:endParaRPr>
          </a:p>
        </p:txBody>
      </p:sp>
      <p:pic>
        <p:nvPicPr>
          <p:cNvPr id="4" name="3 - Θέση περιεχομένου" descr="1280px-Leonardo_da_Vinci_-_Annunciazione_-_Google_Art_Project.jpg"/>
          <p:cNvPicPr>
            <a:picLocks noGrp="1" noChangeAspect="1"/>
          </p:cNvPicPr>
          <p:nvPr>
            <p:ph idx="1"/>
          </p:nvPr>
        </p:nvPicPr>
        <p:blipFill>
          <a:blip r:embed="rId3"/>
          <a:stretch>
            <a:fillRect/>
          </a:stretch>
        </p:blipFill>
        <p:spPr>
          <a:xfrm>
            <a:off x="228600" y="4400837"/>
            <a:ext cx="6515100" cy="2957245"/>
          </a:xfrm>
        </p:spPr>
      </p:pic>
      <p:sp>
        <p:nvSpPr>
          <p:cNvPr id="5" name="4 - Ορθογώνιο"/>
          <p:cNvSpPr/>
          <p:nvPr/>
        </p:nvSpPr>
        <p:spPr>
          <a:xfrm>
            <a:off x="2285992" y="7567877"/>
            <a:ext cx="3429000" cy="861774"/>
          </a:xfrm>
          <a:prstGeom prst="rect">
            <a:avLst/>
          </a:prstGeom>
        </p:spPr>
        <p:txBody>
          <a:bodyPr wrap="square">
            <a:spAutoFit/>
          </a:bodyPr>
          <a:lstStyle/>
          <a:p>
            <a:r>
              <a:rPr lang="en-US" dirty="0" smtClean="0"/>
              <a:t/>
            </a:r>
            <a:br>
              <a:rPr lang="en-US" dirty="0" smtClean="0"/>
            </a:br>
            <a:r>
              <a:rPr lang="en-US" sz="1600" dirty="0" smtClean="0"/>
              <a:t>Oil and tempera on poplar panel</a:t>
            </a:r>
            <a:br>
              <a:rPr lang="en-US" sz="1600" dirty="0" smtClean="0"/>
            </a:br>
            <a:r>
              <a:rPr lang="en-US" sz="1600" dirty="0" smtClean="0"/>
              <a:t>98 × 217 cm (38.25 × 84.62 in)</a:t>
            </a:r>
            <a:endParaRPr lang="el-GR" sz="1600" dirty="0"/>
          </a:p>
        </p:txBody>
      </p:sp>
      <p:sp>
        <p:nvSpPr>
          <p:cNvPr id="6" name="5 - Ορθογώνιο"/>
          <p:cNvSpPr/>
          <p:nvPr/>
        </p:nvSpPr>
        <p:spPr>
          <a:xfrm>
            <a:off x="3000372" y="7572396"/>
            <a:ext cx="1212704" cy="338554"/>
          </a:xfrm>
          <a:prstGeom prst="rect">
            <a:avLst/>
          </a:prstGeom>
        </p:spPr>
        <p:txBody>
          <a:bodyPr wrap="none">
            <a:spAutoFit/>
          </a:bodyPr>
          <a:lstStyle/>
          <a:p>
            <a:r>
              <a:rPr lang="el-GR" sz="1600" dirty="0" smtClean="0"/>
              <a:t>1472–1476</a:t>
            </a:r>
            <a:endParaRPr lang="el-GR" sz="1600" dirty="0"/>
          </a:p>
        </p:txBody>
      </p:sp>
      <p:sp>
        <p:nvSpPr>
          <p:cNvPr id="7" name="6 - Ορθογώνιο"/>
          <p:cNvSpPr/>
          <p:nvPr/>
        </p:nvSpPr>
        <p:spPr>
          <a:xfrm>
            <a:off x="142854" y="1857356"/>
            <a:ext cx="6786610" cy="2339101"/>
          </a:xfrm>
          <a:prstGeom prst="rect">
            <a:avLst/>
          </a:prstGeom>
        </p:spPr>
        <p:txBody>
          <a:bodyPr wrap="square">
            <a:spAutoFit/>
          </a:bodyPr>
          <a:lstStyle/>
          <a:p>
            <a:r>
              <a:rPr lang="en-US" dirty="0" smtClean="0"/>
              <a:t>The subject matter is drawn from </a:t>
            </a:r>
            <a:r>
              <a:rPr lang="en-US" dirty="0" smtClean="0">
                <a:hlinkClick r:id="rId4" tooltip="Gospel of Luke"/>
              </a:rPr>
              <a:t>Luke</a:t>
            </a:r>
            <a:r>
              <a:rPr lang="en-US" dirty="0" smtClean="0"/>
              <a:t> 1.26-39 and depicts the angel </a:t>
            </a:r>
            <a:r>
              <a:rPr lang="en-US" dirty="0" smtClean="0">
                <a:hlinkClick r:id="rId5" tooltip="Archangel Gabriel"/>
              </a:rPr>
              <a:t>Gabriel</a:t>
            </a:r>
            <a:r>
              <a:rPr lang="en-US" dirty="0" smtClean="0"/>
              <a:t>, sent by God to announce to a virgin, </a:t>
            </a:r>
            <a:r>
              <a:rPr lang="en-US" dirty="0" smtClean="0">
                <a:hlinkClick r:id="rId6" tooltip="The Virgin Mary"/>
              </a:rPr>
              <a:t>Mary</a:t>
            </a:r>
            <a:r>
              <a:rPr lang="en-US" dirty="0" smtClean="0"/>
              <a:t>, that she would miraculously conceive and give birth to a son, to be named </a:t>
            </a:r>
            <a:r>
              <a:rPr lang="en-US" dirty="0" smtClean="0">
                <a:hlinkClick r:id="rId7" tooltip="Jesus"/>
              </a:rPr>
              <a:t>Jesus</a:t>
            </a:r>
            <a:r>
              <a:rPr lang="en-US" dirty="0" smtClean="0"/>
              <a:t>, and to be called "the Son of God" whose reign would never end. The subject was very popular for artworks and had been depicted many times in the art of Florence, including several examples by the Early Renaissance painter </a:t>
            </a:r>
            <a:r>
              <a:rPr lang="en-US" dirty="0" err="1" smtClean="0">
                <a:hlinkClick r:id="rId8" tooltip="Fra Angelico"/>
              </a:rPr>
              <a:t>Fra</a:t>
            </a:r>
            <a:r>
              <a:rPr lang="en-US" dirty="0" smtClean="0">
                <a:hlinkClick r:id="rId8" tooltip="Fra Angelico"/>
              </a:rPr>
              <a:t> Angelico</a:t>
            </a:r>
            <a:r>
              <a:rPr lang="en-US" dirty="0" smtClean="0"/>
              <a:t>. The details of its commission and its early history remain obscure.</a:t>
            </a:r>
            <a:r>
              <a:rPr lang="en-US" baseline="30000" dirty="0" smtClean="0">
                <a:hlinkClick r:id="rId2"/>
              </a:rPr>
              <a:t>[3]</a:t>
            </a:r>
            <a:endParaRPr lang="el-GR"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solidFill>
                  <a:schemeClr val="accent6">
                    <a:lumMod val="50000"/>
                  </a:schemeClr>
                </a:solidFill>
              </a:rPr>
              <a:t/>
            </a:r>
            <a:br>
              <a:rPr lang="en-US" dirty="0" smtClean="0">
                <a:solidFill>
                  <a:schemeClr val="accent6">
                    <a:lumMod val="50000"/>
                  </a:schemeClr>
                </a:solidFill>
              </a:rPr>
            </a:br>
            <a:endParaRPr lang="el-GR" dirty="0">
              <a:solidFill>
                <a:schemeClr val="accent6">
                  <a:lumMod val="50000"/>
                </a:schemeClr>
              </a:solidFill>
            </a:endParaRPr>
          </a:p>
        </p:txBody>
      </p:sp>
      <p:pic>
        <p:nvPicPr>
          <p:cNvPr id="4" name="3 - Θέση περιεχομένου" descr="1024px-Leonardo_da_Vinci_-_The_Last_Supper_high_res.jpg"/>
          <p:cNvPicPr>
            <a:picLocks noGrp="1" noChangeAspect="1"/>
          </p:cNvPicPr>
          <p:nvPr>
            <p:ph idx="1"/>
          </p:nvPr>
        </p:nvPicPr>
        <p:blipFill>
          <a:blip r:embed="rId2"/>
          <a:stretch>
            <a:fillRect/>
          </a:stretch>
        </p:blipFill>
        <p:spPr>
          <a:xfrm>
            <a:off x="142852" y="4214809"/>
            <a:ext cx="6515100" cy="3543859"/>
          </a:xfrm>
        </p:spPr>
      </p:pic>
      <p:sp>
        <p:nvSpPr>
          <p:cNvPr id="6" name="5 - Ορθογώνιο"/>
          <p:cNvSpPr/>
          <p:nvPr/>
        </p:nvSpPr>
        <p:spPr>
          <a:xfrm>
            <a:off x="1928826" y="8262492"/>
            <a:ext cx="3429000" cy="738664"/>
          </a:xfrm>
          <a:prstGeom prst="rect">
            <a:avLst/>
          </a:prstGeom>
        </p:spPr>
        <p:txBody>
          <a:bodyPr>
            <a:spAutoFit/>
          </a:bodyPr>
          <a:lstStyle/>
          <a:p>
            <a:r>
              <a:rPr lang="en-US" sz="1400" dirty="0" smtClean="0"/>
              <a:t>Fresco</a:t>
            </a:r>
            <a:br>
              <a:rPr lang="en-US" sz="1400" dirty="0" smtClean="0"/>
            </a:br>
            <a:r>
              <a:rPr lang="en-US" sz="1400" dirty="0" smtClean="0"/>
              <a:t>Tempera on gesso, pitch and mastic</a:t>
            </a:r>
            <a:br>
              <a:rPr lang="en-US" sz="1400" dirty="0" smtClean="0"/>
            </a:br>
            <a:r>
              <a:rPr lang="en-US" sz="1400" dirty="0" smtClean="0"/>
              <a:t>460 × 880 cm (181 × 346 in)</a:t>
            </a:r>
            <a:endParaRPr lang="el-GR" sz="1400" dirty="0"/>
          </a:p>
        </p:txBody>
      </p:sp>
      <p:sp>
        <p:nvSpPr>
          <p:cNvPr id="1026" name="Rectangle 2"/>
          <p:cNvSpPr>
            <a:spLocks noChangeArrowheads="1"/>
          </p:cNvSpPr>
          <p:nvPr/>
        </p:nvSpPr>
        <p:spPr bwMode="auto">
          <a:xfrm>
            <a:off x="4" y="0"/>
            <a:ext cx="184731"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8 - Εικόνα" descr="800px-Leonardo_da_Vinci,_Madonna_of_the_Yarnwinder,_Buccleuch_version.jpg"/>
          <p:cNvPicPr>
            <a:picLocks noChangeAspect="1"/>
          </p:cNvPicPr>
          <p:nvPr/>
        </p:nvPicPr>
        <p:blipFill>
          <a:blip r:embed="rId3"/>
          <a:stretch>
            <a:fillRect/>
          </a:stretch>
        </p:blipFill>
        <p:spPr>
          <a:xfrm>
            <a:off x="1285862" y="500035"/>
            <a:ext cx="2787825" cy="3571900"/>
          </a:xfrm>
          <a:prstGeom prst="rect">
            <a:avLst/>
          </a:prstGeom>
        </p:spPr>
      </p:pic>
      <p:sp>
        <p:nvSpPr>
          <p:cNvPr id="10" name="9 - Ορθογώνιο"/>
          <p:cNvSpPr/>
          <p:nvPr/>
        </p:nvSpPr>
        <p:spPr>
          <a:xfrm>
            <a:off x="4214818" y="1978213"/>
            <a:ext cx="1128514" cy="307777"/>
          </a:xfrm>
          <a:prstGeom prst="rect">
            <a:avLst/>
          </a:prstGeom>
        </p:spPr>
        <p:txBody>
          <a:bodyPr wrap="none">
            <a:spAutoFit/>
          </a:bodyPr>
          <a:lstStyle/>
          <a:p>
            <a:r>
              <a:rPr lang="el-GR" sz="1400" dirty="0" smtClean="0"/>
              <a:t>1499–1508</a:t>
            </a:r>
            <a:endParaRPr lang="el-GR" sz="1400" dirty="0"/>
          </a:p>
        </p:txBody>
      </p:sp>
      <p:sp>
        <p:nvSpPr>
          <p:cNvPr id="11" name="10 - Ορθογώνιο"/>
          <p:cNvSpPr/>
          <p:nvPr/>
        </p:nvSpPr>
        <p:spPr>
          <a:xfrm>
            <a:off x="4214818" y="2190263"/>
            <a:ext cx="3429000" cy="738664"/>
          </a:xfrm>
          <a:prstGeom prst="rect">
            <a:avLst/>
          </a:prstGeom>
        </p:spPr>
        <p:txBody>
          <a:bodyPr>
            <a:spAutoFit/>
          </a:bodyPr>
          <a:lstStyle/>
          <a:p>
            <a:r>
              <a:rPr lang="en-US" sz="1400" dirty="0" smtClean="0"/>
              <a:t>Painting</a:t>
            </a:r>
            <a:br>
              <a:rPr lang="en-US" sz="1400" dirty="0" smtClean="0"/>
            </a:br>
            <a:r>
              <a:rPr lang="en-US" sz="1400" dirty="0" smtClean="0"/>
              <a:t>Oil on walnut panel</a:t>
            </a:r>
            <a:br>
              <a:rPr lang="en-US" sz="1400" dirty="0" smtClean="0"/>
            </a:br>
            <a:r>
              <a:rPr lang="en-US" sz="1400" dirty="0" smtClean="0"/>
              <a:t>48.9 × 36.8 cm</a:t>
            </a:r>
            <a:endParaRPr lang="el-GR" sz="1400" dirty="0"/>
          </a:p>
        </p:txBody>
      </p:sp>
      <p:sp>
        <p:nvSpPr>
          <p:cNvPr id="12" name="11 - Ορθογώνιο"/>
          <p:cNvSpPr/>
          <p:nvPr/>
        </p:nvSpPr>
        <p:spPr>
          <a:xfrm>
            <a:off x="4241957" y="1500167"/>
            <a:ext cx="1758815" cy="523220"/>
          </a:xfrm>
          <a:prstGeom prst="rect">
            <a:avLst/>
          </a:prstGeom>
        </p:spPr>
        <p:txBody>
          <a:bodyPr wrap="none">
            <a:spAutoFit/>
          </a:bodyPr>
          <a:lstStyle/>
          <a:p>
            <a:r>
              <a:rPr lang="en-US" sz="1400" b="1" i="1" dirty="0" smtClean="0">
                <a:hlinkClick r:id="rId4" tooltip="Madonna of the Yarnwinder"/>
              </a:rPr>
              <a:t>The Madonna of the </a:t>
            </a:r>
          </a:p>
          <a:p>
            <a:r>
              <a:rPr lang="en-US" sz="1400" b="1" i="1" dirty="0" err="1" smtClean="0">
                <a:hlinkClick r:id="rId4" tooltip="Madonna of the Yarnwinder"/>
              </a:rPr>
              <a:t>Yarnwinder</a:t>
            </a:r>
            <a:endParaRPr lang="el-GR" sz="1400" dirty="0"/>
          </a:p>
        </p:txBody>
      </p:sp>
      <p:sp>
        <p:nvSpPr>
          <p:cNvPr id="13" name="12 - Ορθογώνιο"/>
          <p:cNvSpPr/>
          <p:nvPr/>
        </p:nvSpPr>
        <p:spPr>
          <a:xfrm>
            <a:off x="2725793" y="7786716"/>
            <a:ext cx="1774781" cy="307777"/>
          </a:xfrm>
          <a:prstGeom prst="rect">
            <a:avLst/>
          </a:prstGeom>
        </p:spPr>
        <p:txBody>
          <a:bodyPr wrap="square">
            <a:spAutoFit/>
          </a:bodyPr>
          <a:lstStyle/>
          <a:p>
            <a:r>
              <a:rPr lang="en-US" sz="1400" b="1" i="1" dirty="0" smtClean="0">
                <a:hlinkClick r:id="rId5" tooltip="The Last Supper (Leonardo)"/>
              </a:rPr>
              <a:t>The Last Supper</a:t>
            </a:r>
            <a:endParaRPr lang="el-GR" sz="1400" dirty="0"/>
          </a:p>
        </p:txBody>
      </p:sp>
      <p:sp>
        <p:nvSpPr>
          <p:cNvPr id="14" name="13 - Ορθογώνιο"/>
          <p:cNvSpPr/>
          <p:nvPr/>
        </p:nvSpPr>
        <p:spPr>
          <a:xfrm>
            <a:off x="1946502" y="8072468"/>
            <a:ext cx="1125308" cy="307777"/>
          </a:xfrm>
          <a:prstGeom prst="rect">
            <a:avLst/>
          </a:prstGeom>
        </p:spPr>
        <p:txBody>
          <a:bodyPr wrap="none">
            <a:spAutoFit/>
          </a:bodyPr>
          <a:lstStyle/>
          <a:p>
            <a:r>
              <a:rPr lang="el-GR" sz="1400" dirty="0" smtClean="0"/>
              <a:t>1492–1498</a:t>
            </a:r>
            <a:endParaRPr lang="el-GR" sz="1400"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i="1" dirty="0" smtClean="0"/>
              <a:t>      </a:t>
            </a:r>
            <a:r>
              <a:rPr lang="en-US" b="1" i="1" dirty="0" err="1" smtClean="0"/>
              <a:t>Vitruvian</a:t>
            </a:r>
            <a:r>
              <a:rPr lang="en-US" b="1" i="1" dirty="0" smtClean="0"/>
              <a:t> </a:t>
            </a:r>
            <a:r>
              <a:rPr lang="en-US" b="1" i="1" dirty="0" smtClean="0"/>
              <a:t>Man</a:t>
            </a:r>
            <a:r>
              <a:rPr lang="en-US" b="1" dirty="0" smtClean="0"/>
              <a:t> (c. 1490)</a:t>
            </a:r>
            <a:br>
              <a:rPr lang="en-US" b="1" dirty="0" smtClean="0"/>
            </a:br>
            <a:endParaRPr lang="el-GR" dirty="0"/>
          </a:p>
        </p:txBody>
      </p:sp>
      <p:pic>
        <p:nvPicPr>
          <p:cNvPr id="5" name="4 - Θέση περιεχομένου" descr="Vitruvian-Man-Leonardo-da-Vinci-Gallerie-dellAccademia.jpg"/>
          <p:cNvPicPr>
            <a:picLocks noGrp="1" noChangeAspect="1"/>
          </p:cNvPicPr>
          <p:nvPr>
            <p:ph idx="1"/>
          </p:nvPr>
        </p:nvPicPr>
        <p:blipFill>
          <a:blip r:embed="rId2"/>
          <a:stretch>
            <a:fillRect/>
          </a:stretch>
        </p:blipFill>
        <p:spPr>
          <a:xfrm>
            <a:off x="1142984" y="1571604"/>
            <a:ext cx="4756112" cy="6035675"/>
          </a:xfrm>
        </p:spPr>
      </p:pic>
      <p:sp>
        <p:nvSpPr>
          <p:cNvPr id="6" name="5 - Ορθογώνιο"/>
          <p:cNvSpPr/>
          <p:nvPr/>
        </p:nvSpPr>
        <p:spPr>
          <a:xfrm>
            <a:off x="1285860" y="7715272"/>
            <a:ext cx="4500570" cy="1200329"/>
          </a:xfrm>
          <a:prstGeom prst="rect">
            <a:avLst/>
          </a:prstGeom>
        </p:spPr>
        <p:txBody>
          <a:bodyPr wrap="square">
            <a:spAutoFit/>
          </a:bodyPr>
          <a:lstStyle/>
          <a:p>
            <a:r>
              <a:rPr lang="en-US" b="1" dirty="0" smtClean="0"/>
              <a:t>Leonardo </a:t>
            </a:r>
            <a:r>
              <a:rPr lang="en-US" b="1" dirty="0" err="1" smtClean="0"/>
              <a:t>da</a:t>
            </a:r>
            <a:r>
              <a:rPr lang="en-US" b="1" dirty="0" smtClean="0"/>
              <a:t> Vinci: </a:t>
            </a:r>
            <a:r>
              <a:rPr lang="en-US" b="1" i="1" dirty="0" err="1" smtClean="0"/>
              <a:t>Vitruvian</a:t>
            </a:r>
            <a:r>
              <a:rPr lang="en-US" b="1" i="1" dirty="0" smtClean="0"/>
              <a:t> </a:t>
            </a:r>
            <a:r>
              <a:rPr lang="en-US" b="1" i="1" dirty="0" err="1" smtClean="0"/>
              <a:t>Man</a:t>
            </a:r>
            <a:r>
              <a:rPr lang="en-US" i="1" dirty="0" err="1" smtClean="0"/>
              <a:t>Vitruvian</a:t>
            </a:r>
            <a:r>
              <a:rPr lang="en-US" i="1" dirty="0" smtClean="0"/>
              <a:t> Man</a:t>
            </a:r>
            <a:r>
              <a:rPr lang="en-US" dirty="0" smtClean="0"/>
              <a:t>, drawing by Leonardo </a:t>
            </a:r>
            <a:r>
              <a:rPr lang="en-US" dirty="0" err="1" smtClean="0"/>
              <a:t>da</a:t>
            </a:r>
            <a:r>
              <a:rPr lang="en-US" dirty="0" smtClean="0"/>
              <a:t> Vinci, </a:t>
            </a:r>
            <a:r>
              <a:rPr lang="en-US" i="1" dirty="0" smtClean="0"/>
              <a:t>c.</a:t>
            </a:r>
            <a:r>
              <a:rPr lang="en-US" dirty="0" smtClean="0"/>
              <a:t> 1490; in the </a:t>
            </a:r>
            <a:r>
              <a:rPr lang="en-US" dirty="0" err="1" smtClean="0"/>
              <a:t>Gallerie</a:t>
            </a:r>
            <a:r>
              <a:rPr lang="en-US" dirty="0" smtClean="0"/>
              <a:t> </a:t>
            </a:r>
            <a:r>
              <a:rPr lang="en-US" dirty="0" err="1" smtClean="0"/>
              <a:t>dell'Accademia</a:t>
            </a:r>
            <a:r>
              <a:rPr lang="en-US" dirty="0" smtClean="0"/>
              <a:t>, Venice.</a:t>
            </a:r>
          </a:p>
          <a:p>
            <a:r>
              <a:rPr lang="en-US" i="1" dirty="0" err="1" smtClean="0"/>
              <a:t>Creatas</a:t>
            </a:r>
            <a:r>
              <a:rPr lang="en-US" i="1" dirty="0" smtClean="0"/>
              <a:t>/Getty Images</a:t>
            </a:r>
            <a:endParaRPr lang="el-GR" dirty="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800" b="1" i="1" dirty="0" smtClean="0"/>
              <a:t>     Self </a:t>
            </a:r>
            <a:r>
              <a:rPr lang="en-US" sz="2800" b="1" i="1" dirty="0" smtClean="0"/>
              <a:t>Portrait</a:t>
            </a:r>
            <a:r>
              <a:rPr lang="en-US" sz="2800" b="1" dirty="0" smtClean="0"/>
              <a:t> (c. 1490/1515–16)</a:t>
            </a:r>
            <a:br>
              <a:rPr lang="en-US" sz="2800" b="1" dirty="0" smtClean="0"/>
            </a:br>
            <a:endParaRPr lang="el-GR" sz="2800" dirty="0"/>
          </a:p>
        </p:txBody>
      </p:sp>
      <p:pic>
        <p:nvPicPr>
          <p:cNvPr id="4" name="3 - Θέση περιεχομένου" descr="Self-portrait-drawing-Leonardo-da-Vinci-Royal-Library.jpg"/>
          <p:cNvPicPr>
            <a:picLocks noGrp="1" noChangeAspect="1"/>
          </p:cNvPicPr>
          <p:nvPr>
            <p:ph idx="1"/>
          </p:nvPr>
        </p:nvPicPr>
        <p:blipFill>
          <a:blip r:embed="rId2"/>
          <a:stretch>
            <a:fillRect/>
          </a:stretch>
        </p:blipFill>
        <p:spPr>
          <a:xfrm>
            <a:off x="1500174" y="1536721"/>
            <a:ext cx="3814547" cy="6035675"/>
          </a:xfrm>
        </p:spPr>
      </p:pic>
      <p:sp>
        <p:nvSpPr>
          <p:cNvPr id="5" name="4 - Ορθογώνιο"/>
          <p:cNvSpPr/>
          <p:nvPr/>
        </p:nvSpPr>
        <p:spPr>
          <a:xfrm>
            <a:off x="1142984" y="7715272"/>
            <a:ext cx="4714908" cy="1200329"/>
          </a:xfrm>
          <a:prstGeom prst="rect">
            <a:avLst/>
          </a:prstGeom>
        </p:spPr>
        <p:txBody>
          <a:bodyPr wrap="square">
            <a:spAutoFit/>
          </a:bodyPr>
          <a:lstStyle/>
          <a:p>
            <a:r>
              <a:rPr lang="en-US" b="1" dirty="0" smtClean="0"/>
              <a:t>Leonardo </a:t>
            </a:r>
            <a:r>
              <a:rPr lang="en-US" b="1" dirty="0" err="1" smtClean="0"/>
              <a:t>da</a:t>
            </a:r>
            <a:r>
              <a:rPr lang="en-US" b="1" dirty="0" smtClean="0"/>
              <a:t> Vinci: self-</a:t>
            </a:r>
            <a:r>
              <a:rPr lang="en-US" b="1" dirty="0" err="1" smtClean="0"/>
              <a:t>portrait</a:t>
            </a:r>
            <a:r>
              <a:rPr lang="en-US" dirty="0" err="1" smtClean="0"/>
              <a:t>Self</a:t>
            </a:r>
            <a:r>
              <a:rPr lang="en-US" dirty="0" smtClean="0"/>
              <a:t>-portrait, drawing by Leonardo </a:t>
            </a:r>
            <a:r>
              <a:rPr lang="en-US" dirty="0" err="1" smtClean="0"/>
              <a:t>da</a:t>
            </a:r>
            <a:r>
              <a:rPr lang="en-US" dirty="0" smtClean="0"/>
              <a:t> Vinci, c. 1490/1515–16; in the Royal Library, Turin, Italy.</a:t>
            </a:r>
          </a:p>
          <a:p>
            <a:r>
              <a:rPr lang="en-US" i="1" dirty="0" smtClean="0"/>
              <a:t>Photos.com/</a:t>
            </a:r>
            <a:r>
              <a:rPr lang="en-US" i="1" dirty="0" err="1" smtClean="0"/>
              <a:t>Jupiterimages</a:t>
            </a:r>
            <a:endParaRPr lang="el-GR"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800" b="1" i="1" dirty="0" smtClean="0"/>
              <a:t>         Head </a:t>
            </a:r>
            <a:r>
              <a:rPr lang="en-US" sz="2800" b="1" i="1" dirty="0" smtClean="0"/>
              <a:t>of a Woman</a:t>
            </a:r>
            <a:r>
              <a:rPr lang="en-US" sz="2800" b="1" dirty="0" smtClean="0"/>
              <a:t> (1500–10)</a:t>
            </a:r>
            <a:br>
              <a:rPr lang="en-US" sz="2800" b="1" dirty="0" smtClean="0"/>
            </a:br>
            <a:endParaRPr lang="el-GR" sz="2800" dirty="0"/>
          </a:p>
        </p:txBody>
      </p:sp>
      <p:pic>
        <p:nvPicPr>
          <p:cNvPr id="4" name="3 - Θέση περιεχομένου" descr="Head-Woman-oil-earth-poplar-wood-lead.jpg"/>
          <p:cNvPicPr>
            <a:picLocks noGrp="1" noChangeAspect="1"/>
          </p:cNvPicPr>
          <p:nvPr>
            <p:ph idx="1"/>
          </p:nvPr>
        </p:nvPicPr>
        <p:blipFill>
          <a:blip r:embed="rId2"/>
          <a:stretch>
            <a:fillRect/>
          </a:stretch>
        </p:blipFill>
        <p:spPr>
          <a:xfrm>
            <a:off x="1110045" y="1643043"/>
            <a:ext cx="4676409" cy="5448016"/>
          </a:xfrm>
        </p:spPr>
      </p:pic>
      <p:sp>
        <p:nvSpPr>
          <p:cNvPr id="5" name="4 - Ορθογώνιο"/>
          <p:cNvSpPr/>
          <p:nvPr/>
        </p:nvSpPr>
        <p:spPr>
          <a:xfrm>
            <a:off x="928706" y="7246830"/>
            <a:ext cx="5143500" cy="1754326"/>
          </a:xfrm>
          <a:prstGeom prst="rect">
            <a:avLst/>
          </a:prstGeom>
        </p:spPr>
        <p:txBody>
          <a:bodyPr wrap="square">
            <a:spAutoFit/>
          </a:bodyPr>
          <a:lstStyle/>
          <a:p>
            <a:r>
              <a:rPr lang="en-US" b="1" dirty="0" smtClean="0"/>
              <a:t>Leonardo </a:t>
            </a:r>
            <a:r>
              <a:rPr lang="en-US" b="1" dirty="0" err="1" smtClean="0"/>
              <a:t>da</a:t>
            </a:r>
            <a:r>
              <a:rPr lang="en-US" b="1" dirty="0" smtClean="0"/>
              <a:t> Vinci: </a:t>
            </a:r>
            <a:r>
              <a:rPr lang="en-US" b="1" i="1" dirty="0" smtClean="0"/>
              <a:t>Head of a </a:t>
            </a:r>
            <a:r>
              <a:rPr lang="en-US" b="1" i="1" dirty="0" err="1" smtClean="0"/>
              <a:t>Woman</a:t>
            </a:r>
            <a:r>
              <a:rPr lang="en-US" i="1" dirty="0" err="1" smtClean="0"/>
              <a:t>Head</a:t>
            </a:r>
            <a:r>
              <a:rPr lang="en-US" i="1" dirty="0" smtClean="0"/>
              <a:t> of a Woman</a:t>
            </a:r>
            <a:r>
              <a:rPr lang="en-US" dirty="0" smtClean="0"/>
              <a:t> (also called </a:t>
            </a:r>
            <a:r>
              <a:rPr lang="en-US" i="1" dirty="0" smtClean="0"/>
              <a:t>La </a:t>
            </a:r>
            <a:r>
              <a:rPr lang="en-US" i="1" dirty="0" err="1" smtClean="0"/>
              <a:t>Scapigliata</a:t>
            </a:r>
            <a:r>
              <a:rPr lang="en-US" dirty="0" smtClean="0"/>
              <a:t>), oil, earth, and white lead pigments on poplar wood by Leonardo </a:t>
            </a:r>
            <a:r>
              <a:rPr lang="en-US" dirty="0" err="1" smtClean="0"/>
              <a:t>da</a:t>
            </a:r>
            <a:r>
              <a:rPr lang="en-US" dirty="0" smtClean="0"/>
              <a:t> Vinci, 1500–10; in the National Gallery, Parma, Italy.</a:t>
            </a:r>
          </a:p>
          <a:p>
            <a:r>
              <a:rPr lang="en-US" i="1" dirty="0" smtClean="0"/>
              <a:t>© Alfredo </a:t>
            </a:r>
            <a:r>
              <a:rPr lang="en-US" i="1" dirty="0" err="1" smtClean="0"/>
              <a:t>Dagli</a:t>
            </a:r>
            <a:r>
              <a:rPr lang="en-US" i="1" dirty="0" smtClean="0"/>
              <a:t> </a:t>
            </a:r>
            <a:r>
              <a:rPr lang="en-US" i="1" dirty="0" err="1" smtClean="0"/>
              <a:t>Orti</a:t>
            </a:r>
            <a:r>
              <a:rPr lang="en-US" i="1" dirty="0" smtClean="0"/>
              <a:t>/REX/Shutterstock.com</a:t>
            </a:r>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928670" y="4248835"/>
            <a:ext cx="5357850" cy="369332"/>
          </a:xfrm>
          <a:prstGeom prst="rect">
            <a:avLst/>
          </a:prstGeom>
        </p:spPr>
        <p:txBody>
          <a:bodyPr wrap="square">
            <a:spAutoFit/>
          </a:bodyPr>
          <a:lstStyle/>
          <a:p>
            <a:r>
              <a:rPr lang="en-US" dirty="0">
                <a:hlinkClick r:id="rId2"/>
              </a:rPr>
              <a:t>https://www.biography.com/artist/leonardo-da-vinci</a:t>
            </a:r>
            <a:endParaRPr lang="el-GR" dirty="0"/>
          </a:p>
        </p:txBody>
      </p:sp>
      <p:sp>
        <p:nvSpPr>
          <p:cNvPr id="3" name="2 - Ορθογώνιο"/>
          <p:cNvSpPr/>
          <p:nvPr/>
        </p:nvSpPr>
        <p:spPr>
          <a:xfrm>
            <a:off x="1000144" y="4357687"/>
            <a:ext cx="5143500" cy="2031325"/>
          </a:xfrm>
          <a:prstGeom prst="rect">
            <a:avLst/>
          </a:prstGeom>
        </p:spPr>
        <p:txBody>
          <a:bodyPr wrap="square">
            <a:spAutoFit/>
          </a:bodyPr>
          <a:lstStyle/>
          <a:p>
            <a:r>
              <a:rPr lang="en-US" dirty="0">
                <a:hlinkClick r:id="rId3"/>
              </a:rPr>
              <a:t/>
            </a:r>
            <a:br>
              <a:rPr lang="en-US" dirty="0">
                <a:hlinkClick r:id="rId3"/>
              </a:rPr>
            </a:br>
            <a:r>
              <a:rPr lang="en-US" dirty="0">
                <a:hlinkClick r:id="rId3"/>
              </a:rPr>
              <a:t>Leonardo </a:t>
            </a:r>
            <a:r>
              <a:rPr lang="en-US" dirty="0" err="1">
                <a:hlinkClick r:id="rId3"/>
              </a:rPr>
              <a:t>da</a:t>
            </a:r>
            <a:r>
              <a:rPr lang="en-US" dirty="0">
                <a:hlinkClick r:id="rId3"/>
              </a:rPr>
              <a:t> Vinci: Art, Family &amp; Facts - HISTORY</a:t>
            </a:r>
          </a:p>
          <a:p>
            <a:r>
              <a:rPr lang="en-US" dirty="0">
                <a:hlinkClick r:id="rId3"/>
              </a:rPr>
              <a:t>www.history.com › topics › renaissance </a:t>
            </a:r>
            <a:endParaRPr lang="en-US" dirty="0" smtClean="0">
              <a:hlinkClick r:id="rId3"/>
            </a:endParaRPr>
          </a:p>
          <a:p>
            <a:r>
              <a:rPr lang="en-US" dirty="0" smtClean="0">
                <a:hlinkClick r:id="rId4"/>
              </a:rPr>
              <a:t>https://</a:t>
            </a:r>
            <a:r>
              <a:rPr lang="en-US" dirty="0" smtClean="0">
                <a:hlinkClick r:id="rId4"/>
              </a:rPr>
              <a:t>www.britannica.com/biography</a:t>
            </a:r>
            <a:endParaRPr lang="en-US" dirty="0" smtClean="0"/>
          </a:p>
          <a:p>
            <a:r>
              <a:rPr lang="en-US" i="1" dirty="0" smtClean="0">
                <a:solidFill>
                  <a:srgbClr val="C00000"/>
                </a:solidFill>
              </a:rPr>
              <a:t>Shutterstock.com</a:t>
            </a:r>
            <a:endParaRPr lang="en-US" dirty="0">
              <a:solidFill>
                <a:srgbClr val="C00000"/>
              </a:solidFill>
              <a:hlinkClick r:id="rId3"/>
            </a:endParaRPr>
          </a:p>
          <a:p>
            <a:r>
              <a:rPr lang="en-US" dirty="0" smtClean="0"/>
              <a:t/>
            </a:r>
            <a:br>
              <a:rPr lang="en-US" dirty="0" smtClean="0"/>
            </a:br>
            <a:endParaRPr lang="el-GR" dirty="0"/>
          </a:p>
        </p:txBody>
      </p:sp>
      <p:sp>
        <p:nvSpPr>
          <p:cNvPr id="4" name="3 - Ορθογώνιο"/>
          <p:cNvSpPr/>
          <p:nvPr/>
        </p:nvSpPr>
        <p:spPr>
          <a:xfrm>
            <a:off x="933225" y="3916916"/>
            <a:ext cx="1138453" cy="369332"/>
          </a:xfrm>
          <a:prstGeom prst="rect">
            <a:avLst/>
          </a:prstGeom>
        </p:spPr>
        <p:txBody>
          <a:bodyPr wrap="none">
            <a:spAutoFit/>
          </a:bodyPr>
          <a:lstStyle/>
          <a:p>
            <a:r>
              <a:rPr lang="en-US" u="sng" dirty="0">
                <a:hlinkClick r:id="rId5"/>
              </a:rPr>
              <a:t>Wikipedia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9024R-1-big.jpg"/>
          <p:cNvPicPr>
            <a:picLocks noChangeAspect="1"/>
          </p:cNvPicPr>
          <p:nvPr/>
        </p:nvPicPr>
        <p:blipFill>
          <a:blip r:embed="rId2">
            <a:lum bright="14000" contrast="-9000"/>
          </a:blip>
          <a:stretch>
            <a:fillRect/>
          </a:stretch>
        </p:blipFill>
        <p:spPr>
          <a:xfrm>
            <a:off x="-285776" y="-285784"/>
            <a:ext cx="7358114" cy="9429784"/>
          </a:xfrm>
          <a:prstGeom prst="rect">
            <a:avLst/>
          </a:prstGeom>
          <a:solidFill>
            <a:schemeClr val="accent1">
              <a:alpha val="12000"/>
            </a:schemeClr>
          </a:solidFill>
        </p:spPr>
      </p:pic>
      <p:sp>
        <p:nvSpPr>
          <p:cNvPr id="2" name="1 - Τίτλος"/>
          <p:cNvSpPr>
            <a:spLocks noGrp="1"/>
          </p:cNvSpPr>
          <p:nvPr>
            <p:ph type="title"/>
          </p:nvPr>
        </p:nvSpPr>
        <p:spPr>
          <a:xfrm>
            <a:off x="542948" y="690547"/>
            <a:ext cx="6172200" cy="1524000"/>
          </a:xfrm>
        </p:spPr>
        <p:txBody>
          <a:bodyPr>
            <a:normAutofit/>
          </a:bodyPr>
          <a:lstStyle/>
          <a:p>
            <a:r>
              <a:rPr lang="en-US" sz="2800" b="1" dirty="0">
                <a:solidFill>
                  <a:srgbClr val="C00000"/>
                </a:solidFill>
                <a:latin typeface="Adobe Garamond Pro Bold" pitchFamily="18" charset="0"/>
              </a:rPr>
              <a:t>Who Was Leonardo </a:t>
            </a:r>
            <a:r>
              <a:rPr lang="en-US" sz="2800" b="1" dirty="0" err="1">
                <a:solidFill>
                  <a:srgbClr val="C00000"/>
                </a:solidFill>
                <a:latin typeface="Adobe Garamond Pro Bold" pitchFamily="18" charset="0"/>
              </a:rPr>
              <a:t>da</a:t>
            </a:r>
            <a:r>
              <a:rPr lang="en-US" sz="2800" b="1" dirty="0">
                <a:solidFill>
                  <a:srgbClr val="C00000"/>
                </a:solidFill>
                <a:latin typeface="Adobe Garamond Pro Bold" pitchFamily="18" charset="0"/>
              </a:rPr>
              <a:t> Vinci?</a:t>
            </a:r>
            <a:r>
              <a:rPr lang="en-US" sz="2800" b="1" dirty="0">
                <a:solidFill>
                  <a:srgbClr val="C00000"/>
                </a:solidFill>
              </a:rPr>
              <a:t/>
            </a:r>
            <a:br>
              <a:rPr lang="en-US" sz="2800" b="1" dirty="0">
                <a:solidFill>
                  <a:srgbClr val="C00000"/>
                </a:solidFill>
              </a:rPr>
            </a:br>
            <a:endParaRPr lang="el-GR" sz="2800" dirty="0">
              <a:solidFill>
                <a:srgbClr val="C00000"/>
              </a:solidFill>
            </a:endParaRPr>
          </a:p>
        </p:txBody>
      </p:sp>
      <p:sp>
        <p:nvSpPr>
          <p:cNvPr id="3" name="2 - Θέση περιεχομένου"/>
          <p:cNvSpPr>
            <a:spLocks noGrp="1"/>
          </p:cNvSpPr>
          <p:nvPr>
            <p:ph idx="1"/>
          </p:nvPr>
        </p:nvSpPr>
        <p:spPr>
          <a:xfrm>
            <a:off x="342900" y="3395174"/>
            <a:ext cx="6172200" cy="6034617"/>
          </a:xfrm>
        </p:spPr>
        <p:txBody>
          <a:bodyPr>
            <a:normAutofit/>
          </a:bodyPr>
          <a:lstStyle/>
          <a:p>
            <a:r>
              <a:rPr lang="en-US" sz="2800" dirty="0"/>
              <a:t>Leonardo </a:t>
            </a:r>
            <a:r>
              <a:rPr lang="en-US" sz="2800" dirty="0" err="1"/>
              <a:t>da</a:t>
            </a:r>
            <a:r>
              <a:rPr lang="en-US" sz="2800" dirty="0"/>
              <a:t> Vinci was a Renaissance painter, sculptor, architect, inventor, military engineer and draftsman — the epitome of a true Renaissance man. Gifted with a curious mind and a brilliant intellect, </a:t>
            </a:r>
            <a:r>
              <a:rPr lang="en-US" sz="2800" dirty="0" err="1"/>
              <a:t>da</a:t>
            </a:r>
            <a:r>
              <a:rPr lang="en-US" sz="2800" dirty="0"/>
              <a:t> Vinci studied the laws of science and nature, which greatly informed his work. His drawings, paintings and other works have influenced countless artists and engineers over the centuries. </a:t>
            </a:r>
            <a:endParaRPr lang="el-GR" sz="2800"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42900" y="976299"/>
            <a:ext cx="6172200" cy="1524000"/>
          </a:xfrm>
        </p:spPr>
        <p:txBody>
          <a:bodyPr/>
          <a:lstStyle/>
          <a:p>
            <a:r>
              <a:rPr lang="en-US" b="1" dirty="0">
                <a:solidFill>
                  <a:srgbClr val="C00000"/>
                </a:solidFill>
                <a:latin typeface="Adobe Garamond Pro Bold" pitchFamily="18" charset="0"/>
              </a:rPr>
              <a:t>Early Life</a:t>
            </a:r>
            <a:br>
              <a:rPr lang="en-US" b="1" dirty="0">
                <a:solidFill>
                  <a:srgbClr val="C00000"/>
                </a:solidFill>
                <a:latin typeface="Adobe Garamond Pro Bold" pitchFamily="18" charset="0"/>
              </a:rPr>
            </a:br>
            <a:endParaRPr lang="el-GR" dirty="0">
              <a:solidFill>
                <a:srgbClr val="C00000"/>
              </a:solidFill>
              <a:latin typeface="Adobe Garamond Pro Bold" pitchFamily="18" charset="0"/>
            </a:endParaRPr>
          </a:p>
        </p:txBody>
      </p:sp>
      <p:sp>
        <p:nvSpPr>
          <p:cNvPr id="3" name="2 - Θέση περιεχομένου"/>
          <p:cNvSpPr>
            <a:spLocks noGrp="1"/>
          </p:cNvSpPr>
          <p:nvPr>
            <p:ph idx="1"/>
          </p:nvPr>
        </p:nvSpPr>
        <p:spPr/>
        <p:txBody>
          <a:bodyPr>
            <a:normAutofit fontScale="92500" lnSpcReduction="10000"/>
          </a:bodyPr>
          <a:lstStyle/>
          <a:p>
            <a:r>
              <a:rPr lang="en-US" sz="3000" dirty="0" err="1"/>
              <a:t>Da</a:t>
            </a:r>
            <a:r>
              <a:rPr lang="en-US" sz="3000" dirty="0"/>
              <a:t> Vinci was born in a farmhouse outside the village of </a:t>
            </a:r>
            <a:r>
              <a:rPr lang="en-US" sz="3000" dirty="0" err="1"/>
              <a:t>Anchiano</a:t>
            </a:r>
            <a:r>
              <a:rPr lang="en-US" sz="3000" dirty="0"/>
              <a:t> in Tuscany, Italy (about 18 miles west of Florence) on April 15, 1452.</a:t>
            </a:r>
          </a:p>
          <a:p>
            <a:r>
              <a:rPr lang="en-US" sz="3000" dirty="0"/>
              <a:t>Born out of wedlock to respected Florentine notary Ser </a:t>
            </a:r>
            <a:r>
              <a:rPr lang="en-US" sz="3000" dirty="0" err="1"/>
              <a:t>Piero</a:t>
            </a:r>
            <a:r>
              <a:rPr lang="en-US" sz="3000" dirty="0"/>
              <a:t> and a young peasant woman named </a:t>
            </a:r>
            <a:r>
              <a:rPr lang="en-US" sz="3000" dirty="0" err="1"/>
              <a:t>Caterina</a:t>
            </a:r>
            <a:r>
              <a:rPr lang="en-US" sz="3000" dirty="0"/>
              <a:t>, </a:t>
            </a:r>
            <a:r>
              <a:rPr lang="en-US" sz="3000" dirty="0" err="1"/>
              <a:t>da</a:t>
            </a:r>
            <a:r>
              <a:rPr lang="en-US" sz="3000" dirty="0"/>
              <a:t> Vinci was raised by his father and his stepmother. </a:t>
            </a:r>
          </a:p>
          <a:p>
            <a:r>
              <a:rPr lang="en-US" sz="3000" dirty="0"/>
              <a:t>At the age of five, he moved to his father’s estate in nearby Vinci (the town from which his surname derives), where he lived with his uncle and grandparents.</a:t>
            </a:r>
          </a:p>
          <a:p>
            <a:endParaRPr lang="el-GR" dirty="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4" y="609600"/>
            <a:ext cx="6515100" cy="1117600"/>
          </a:xfrm>
        </p:spPr>
        <p:txBody>
          <a:bodyPr>
            <a:normAutofit fontScale="90000"/>
          </a:bodyPr>
          <a:lstStyle/>
          <a:p>
            <a:pPr algn="ctr"/>
            <a:r>
              <a:rPr lang="en-US" sz="3100" dirty="0" smtClean="0"/>
              <a:t>     What </a:t>
            </a:r>
            <a:r>
              <a:rPr lang="en-US" sz="3100" dirty="0" smtClean="0"/>
              <a:t>was Leonardo </a:t>
            </a:r>
            <a:r>
              <a:rPr lang="en-US" sz="3100" dirty="0" err="1" smtClean="0"/>
              <a:t>da</a:t>
            </a:r>
            <a:r>
              <a:rPr lang="en-US" sz="3100" dirty="0" smtClean="0"/>
              <a:t> Vinci’s personality like?</a:t>
            </a:r>
            <a:r>
              <a:rPr lang="en-US" dirty="0" smtClean="0"/>
              <a:t/>
            </a:r>
            <a:br>
              <a:rPr lang="en-US" dirty="0" smtClean="0"/>
            </a:br>
            <a:endParaRPr lang="el-GR" dirty="0"/>
          </a:p>
        </p:txBody>
      </p:sp>
      <p:sp>
        <p:nvSpPr>
          <p:cNvPr id="3" name="2 - Θέση περιεχομένου"/>
          <p:cNvSpPr>
            <a:spLocks noGrp="1"/>
          </p:cNvSpPr>
          <p:nvPr>
            <p:ph idx="1"/>
          </p:nvPr>
        </p:nvSpPr>
        <p:spPr>
          <a:xfrm>
            <a:off x="-24" y="2072217"/>
            <a:ext cx="6515100" cy="6034617"/>
          </a:xfrm>
        </p:spPr>
        <p:txBody>
          <a:bodyPr>
            <a:normAutofit fontScale="77500" lnSpcReduction="20000"/>
          </a:bodyPr>
          <a:lstStyle/>
          <a:p>
            <a:r>
              <a:rPr lang="en-US" dirty="0" smtClean="0"/>
              <a:t>Leonardo </a:t>
            </a:r>
            <a:r>
              <a:rPr lang="en-US" dirty="0" err="1" smtClean="0"/>
              <a:t>da</a:t>
            </a:r>
            <a:r>
              <a:rPr lang="en-US" dirty="0" smtClean="0"/>
              <a:t> Vinci was described as having a gracious but reserved personality and an elegant bearing. He was known to be fastidious in personal care, keeping a beard neat and trim in later age, and to dress in colorful clothing in styles that dismissed current customs. The 16th-century writer </a:t>
            </a:r>
            <a:r>
              <a:rPr lang="en-US" dirty="0" smtClean="0">
                <a:hlinkClick r:id="rId2"/>
              </a:rPr>
              <a:t>Giorgio Vasari</a:t>
            </a:r>
            <a:r>
              <a:rPr lang="en-US" dirty="0" smtClean="0"/>
              <a:t> indicated that Leonardo cared little for money but was very generous toward his friends and assistants. He had an exceedingly inquisitive mind and made strenuous efforts to become erudite in languages, natural science, mathematics, philosophy, and history, among other subjects. The writings in his notebooks suggest that he may have been a vegetarian, and there is also some speculation that he may have been homosexual.</a:t>
            </a: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42900" y="904860"/>
            <a:ext cx="6172200" cy="1524000"/>
          </a:xfrm>
        </p:spPr>
        <p:txBody>
          <a:bodyPr/>
          <a:lstStyle/>
          <a:p>
            <a:r>
              <a:rPr lang="en-US" b="1" dirty="0">
                <a:solidFill>
                  <a:schemeClr val="accent1">
                    <a:lumMod val="50000"/>
                  </a:schemeClr>
                </a:solidFill>
                <a:latin typeface="Adobe Garamond Pro Bold" pitchFamily="18" charset="0"/>
              </a:rPr>
              <a:t>Education</a:t>
            </a:r>
            <a:r>
              <a:rPr lang="en-US" b="1" dirty="0"/>
              <a:t/>
            </a:r>
            <a:br>
              <a:rPr lang="en-US" b="1" dirty="0"/>
            </a:br>
            <a:endParaRPr lang="el-GR" dirty="0"/>
          </a:p>
        </p:txBody>
      </p:sp>
      <p:sp>
        <p:nvSpPr>
          <p:cNvPr id="3" name="2 - Θέση περιεχομένου"/>
          <p:cNvSpPr>
            <a:spLocks noGrp="1"/>
          </p:cNvSpPr>
          <p:nvPr>
            <p:ph idx="1"/>
          </p:nvPr>
        </p:nvSpPr>
        <p:spPr/>
        <p:txBody>
          <a:bodyPr>
            <a:normAutofit fontScale="85000" lnSpcReduction="20000"/>
          </a:bodyPr>
          <a:lstStyle/>
          <a:p>
            <a:r>
              <a:rPr lang="en-US" dirty="0"/>
              <a:t>Young </a:t>
            </a:r>
            <a:r>
              <a:rPr lang="en-US" dirty="0" err="1"/>
              <a:t>da</a:t>
            </a:r>
            <a:r>
              <a:rPr lang="en-US" dirty="0"/>
              <a:t> Vinci received little formal education beyond basic reading, writing and mathematics instruction, but his artistic talents were evident from an early age.</a:t>
            </a:r>
          </a:p>
          <a:p>
            <a:r>
              <a:rPr lang="en-US" dirty="0"/>
              <a:t>Around the age of 14, </a:t>
            </a:r>
            <a:r>
              <a:rPr lang="en-US" dirty="0" err="1"/>
              <a:t>da</a:t>
            </a:r>
            <a:r>
              <a:rPr lang="en-US" dirty="0"/>
              <a:t> Vinci began a lengthy apprenticeship with the noted artist Andrea del Verrocchio in Florence. He learned a wide breadth of technical skills including metalworking, leather arts, carpentry, drawing, painting and sculpting. </a:t>
            </a:r>
          </a:p>
          <a:p>
            <a:r>
              <a:rPr lang="en-US" dirty="0"/>
              <a:t>His earliest known dated work — a pen-and-ink drawing of a landscape in the Arno valley — was sketched in 1473.</a:t>
            </a:r>
          </a:p>
          <a:p>
            <a:pPr>
              <a:buNone/>
            </a:pPr>
            <a:r>
              <a:rPr lang="en-US" dirty="0"/>
              <a:t/>
            </a:r>
            <a:br>
              <a:rPr lang="en-US" dirty="0"/>
            </a:b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n-US" b="1" dirty="0" smtClean="0">
                <a:latin typeface="Adobe Garamond Pro Bold" pitchFamily="18" charset="0"/>
              </a:rPr>
              <a:t>Leonardo </a:t>
            </a:r>
            <a:r>
              <a:rPr lang="en-US" b="1" dirty="0" err="1" smtClean="0">
                <a:latin typeface="Adobe Garamond Pro Bold" pitchFamily="18" charset="0"/>
              </a:rPr>
              <a:t>da</a:t>
            </a:r>
            <a:r>
              <a:rPr lang="en-US" b="1" dirty="0" smtClean="0">
                <a:latin typeface="Adobe Garamond Pro Bold" pitchFamily="18" charset="0"/>
              </a:rPr>
              <a:t> Vinci</a:t>
            </a:r>
            <a:r>
              <a:rPr lang="en-US" dirty="0" smtClean="0">
                <a:latin typeface="Adobe Garamond Pro Bold" pitchFamily="18" charset="0"/>
              </a:rPr>
              <a:t>: </a:t>
            </a:r>
            <a:r>
              <a:rPr lang="en-US" b="1" dirty="0" smtClean="0">
                <a:latin typeface="Adobe Garamond Pro Bold" pitchFamily="18" charset="0"/>
              </a:rPr>
              <a:t>Early Career</a:t>
            </a:r>
            <a:endParaRPr lang="el-GR" dirty="0">
              <a:latin typeface="Adobe Garamond Pro Bold" pitchFamily="18" charset="0"/>
            </a:endParaRPr>
          </a:p>
        </p:txBody>
      </p:sp>
      <p:sp>
        <p:nvSpPr>
          <p:cNvPr id="3" name="2 - Θέση περιεχομένου"/>
          <p:cNvSpPr>
            <a:spLocks noGrp="1"/>
          </p:cNvSpPr>
          <p:nvPr>
            <p:ph idx="1"/>
          </p:nvPr>
        </p:nvSpPr>
        <p:spPr>
          <a:xfrm>
            <a:off x="228600" y="1857361"/>
            <a:ext cx="6515100" cy="3214711"/>
          </a:xfrm>
        </p:spPr>
        <p:txBody>
          <a:bodyPr>
            <a:normAutofit/>
          </a:bodyPr>
          <a:lstStyle/>
          <a:p>
            <a:r>
              <a:rPr lang="en-US" sz="2400" b="1" dirty="0" err="1" smtClean="0"/>
              <a:t>Da</a:t>
            </a:r>
            <a:r>
              <a:rPr lang="en-US" sz="2400" b="1" dirty="0" smtClean="0"/>
              <a:t> Vinci</a:t>
            </a:r>
            <a:r>
              <a:rPr lang="en-US" sz="2400" dirty="0" smtClean="0"/>
              <a:t> received no formal education beyond basic reading, writing and math, but </a:t>
            </a:r>
            <a:r>
              <a:rPr lang="en-US" sz="2400" b="1" dirty="0" smtClean="0"/>
              <a:t>his</a:t>
            </a:r>
            <a:r>
              <a:rPr lang="en-US" sz="2400" dirty="0" smtClean="0"/>
              <a:t> father appreciated </a:t>
            </a:r>
            <a:r>
              <a:rPr lang="en-US" sz="2400" b="1" dirty="0" smtClean="0"/>
              <a:t>his</a:t>
            </a:r>
            <a:r>
              <a:rPr lang="en-US" sz="2400" dirty="0" smtClean="0"/>
              <a:t> artistic talent and apprenticed him at around </a:t>
            </a:r>
            <a:r>
              <a:rPr lang="en-US" sz="2400" b="1" dirty="0" smtClean="0"/>
              <a:t>age</a:t>
            </a:r>
            <a:r>
              <a:rPr lang="en-US" sz="2400" dirty="0" smtClean="0"/>
              <a:t> 15 to the noted sculptor and painter Andrea del Verrocchio, of Florence.</a:t>
            </a:r>
            <a:endParaRPr lang="el-GR" sz="2400" dirty="0"/>
          </a:p>
        </p:txBody>
      </p:sp>
      <p:sp>
        <p:nvSpPr>
          <p:cNvPr id="19" name="18 - Ορθογώνιο"/>
          <p:cNvSpPr/>
          <p:nvPr/>
        </p:nvSpPr>
        <p:spPr>
          <a:xfrm>
            <a:off x="571480" y="4429124"/>
            <a:ext cx="6215106" cy="3785652"/>
          </a:xfrm>
          <a:prstGeom prst="rect">
            <a:avLst/>
          </a:prstGeom>
        </p:spPr>
        <p:txBody>
          <a:bodyPr wrap="square">
            <a:spAutoFit/>
          </a:bodyPr>
          <a:lstStyle/>
          <a:p>
            <a:r>
              <a:rPr lang="en-US" sz="2400" dirty="0"/>
              <a:t>In 1478, after leaving del Verrocchio’s studio, </a:t>
            </a:r>
            <a:r>
              <a:rPr lang="en-US" sz="2400" dirty="0" err="1"/>
              <a:t>da</a:t>
            </a:r>
            <a:r>
              <a:rPr lang="en-US" sz="2400" dirty="0"/>
              <a:t> Vinci received his first independent commission for an altarpiece to reside in a chapel inside Florence’s Palazzo </a:t>
            </a:r>
            <a:r>
              <a:rPr lang="en-US" sz="2400" dirty="0" err="1"/>
              <a:t>Vecchio</a:t>
            </a:r>
            <a:r>
              <a:rPr lang="en-US" sz="2400" dirty="0"/>
              <a:t>. </a:t>
            </a:r>
          </a:p>
          <a:p>
            <a:r>
              <a:rPr lang="en-US" sz="2400" dirty="0"/>
              <a:t>Three years later the Augustinian monks of Florence’s San </a:t>
            </a:r>
            <a:r>
              <a:rPr lang="en-US" sz="2400" dirty="0" err="1"/>
              <a:t>Donato</a:t>
            </a:r>
            <a:r>
              <a:rPr lang="en-US" sz="2400" dirty="0"/>
              <a:t> a </a:t>
            </a:r>
            <a:r>
              <a:rPr lang="en-US" sz="2400" dirty="0" err="1"/>
              <a:t>Scopeto</a:t>
            </a:r>
            <a:r>
              <a:rPr lang="en-US" sz="2400" dirty="0"/>
              <a:t> tasked him to paint “Adoration of the Magi.” The young artist, however, would leave the city and abandon both commissions without ever completing them.</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n-US" sz="2800" b="1" dirty="0" smtClean="0"/>
              <a:t>Famous Artworks by Leonardo </a:t>
            </a:r>
            <a:r>
              <a:rPr lang="en-US" sz="2800" b="1" dirty="0" err="1" smtClean="0"/>
              <a:t>da</a:t>
            </a:r>
            <a:r>
              <a:rPr lang="en-US" sz="2800" b="1" dirty="0" smtClean="0"/>
              <a:t> Vinci</a:t>
            </a:r>
            <a:endParaRPr lang="el-GR" sz="2800" dirty="0">
              <a:solidFill>
                <a:schemeClr val="accent4">
                  <a:lumMod val="50000"/>
                </a:schemeClr>
              </a:solidFill>
              <a:latin typeface="Adobe Garamond Pro Bold" pitchFamily="18" charset="0"/>
            </a:endParaRPr>
          </a:p>
        </p:txBody>
      </p:sp>
      <p:sp>
        <p:nvSpPr>
          <p:cNvPr id="3" name="2 - Θέση περιεχομένου"/>
          <p:cNvSpPr>
            <a:spLocks noGrp="1"/>
          </p:cNvSpPr>
          <p:nvPr>
            <p:ph idx="1"/>
          </p:nvPr>
        </p:nvSpPr>
        <p:spPr>
          <a:xfrm>
            <a:off x="71414" y="2000781"/>
            <a:ext cx="6515100" cy="5071551"/>
          </a:xfrm>
        </p:spPr>
        <p:txBody>
          <a:bodyPr>
            <a:normAutofit fontScale="70000" lnSpcReduction="20000"/>
          </a:bodyPr>
          <a:lstStyle/>
          <a:p>
            <a:r>
              <a:rPr lang="en-US" dirty="0" smtClean="0"/>
              <a:t>He created innovative compositions, investigated anatomy to accurately represent the human body, considered the human psyche to illustrate character, and experimented with methods of representing space and three-dimensional objects on a two-dimensional surface. The result of his inexhaustible curiosity is many unfinished projects but also some of the most lifelike, complex, and tender representations of human nature. His experiments influenced the art of his successors and often became the standard of representation in subsequent centuries. At his death in 1519, Leonardo left many notebooks filled with jottings and sketches but very few finished works. Some of his pieces were completed by assistants, but others were lost, destroyed, or </a:t>
            </a:r>
            <a:r>
              <a:rPr lang="en-US" dirty="0" err="1" smtClean="0"/>
              <a:t>overpainted</a:t>
            </a:r>
            <a:r>
              <a:rPr lang="en-US" dirty="0" smtClean="0"/>
              <a:t>. Below are 10 examples of some of his most well-known surviving works.</a:t>
            </a:r>
            <a:endParaRPr lang="el-GR"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b="1" i="1" dirty="0" smtClean="0"/>
              <a:t>        </a:t>
            </a:r>
            <a:r>
              <a:rPr lang="en-US" sz="3100" b="1" i="1" dirty="0" smtClean="0"/>
              <a:t>Mona </a:t>
            </a:r>
            <a:r>
              <a:rPr lang="en-US" sz="3100" b="1" i="1" dirty="0" smtClean="0"/>
              <a:t>Lisa</a:t>
            </a:r>
            <a:r>
              <a:rPr lang="en-US" sz="3100" b="1" dirty="0" smtClean="0"/>
              <a:t> (c. 1503–19)</a:t>
            </a:r>
            <a:br>
              <a:rPr lang="en-US" sz="3100" b="1" dirty="0" smtClean="0"/>
            </a:br>
            <a:endParaRPr lang="el-GR" sz="3100" dirty="0"/>
          </a:p>
        </p:txBody>
      </p:sp>
      <p:pic>
        <p:nvPicPr>
          <p:cNvPr id="4" name="3 - Θέση περιεχομένου" descr="Mona-Lisa-oil-wood-panel-Leonardo-da.jpg"/>
          <p:cNvPicPr>
            <a:picLocks noGrp="1" noChangeAspect="1"/>
          </p:cNvPicPr>
          <p:nvPr>
            <p:ph idx="1"/>
          </p:nvPr>
        </p:nvPicPr>
        <p:blipFill>
          <a:blip r:embed="rId2"/>
          <a:stretch>
            <a:fillRect/>
          </a:stretch>
        </p:blipFill>
        <p:spPr>
          <a:xfrm>
            <a:off x="1461181" y="2071688"/>
            <a:ext cx="4049938" cy="6035675"/>
          </a:xfrm>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flipV="1">
            <a:off x="228600" y="563881"/>
            <a:ext cx="6515100" cy="45719"/>
          </a:xfrm>
        </p:spPr>
        <p:txBody>
          <a:bodyPr>
            <a:normAutofit fontScale="90000"/>
          </a:bodyPr>
          <a:lstStyle/>
          <a:p>
            <a:r>
              <a:rPr lang="en-US" dirty="0" smtClean="0"/>
              <a:t/>
            </a:r>
            <a:br>
              <a:rPr lang="en-US" dirty="0" smtClean="0"/>
            </a:br>
            <a:endParaRPr lang="el-GR" dirty="0"/>
          </a:p>
        </p:txBody>
      </p:sp>
      <p:sp>
        <p:nvSpPr>
          <p:cNvPr id="3" name="2 - Θέση περιεχομένου"/>
          <p:cNvSpPr>
            <a:spLocks noGrp="1"/>
          </p:cNvSpPr>
          <p:nvPr>
            <p:ph idx="1"/>
          </p:nvPr>
        </p:nvSpPr>
        <p:spPr>
          <a:xfrm>
            <a:off x="0" y="1428728"/>
            <a:ext cx="6743700" cy="6214559"/>
          </a:xfrm>
        </p:spPr>
        <p:txBody>
          <a:bodyPr>
            <a:normAutofit fontScale="62500" lnSpcReduction="20000"/>
          </a:bodyPr>
          <a:lstStyle/>
          <a:p>
            <a:r>
              <a:rPr lang="en-US" b="1" dirty="0" smtClean="0"/>
              <a:t>Leonardo </a:t>
            </a:r>
            <a:r>
              <a:rPr lang="en-US" b="1" dirty="0" err="1" smtClean="0"/>
              <a:t>da</a:t>
            </a:r>
            <a:r>
              <a:rPr lang="en-US" b="1" dirty="0" smtClean="0"/>
              <a:t> Vinci: </a:t>
            </a:r>
            <a:r>
              <a:rPr lang="en-US" b="1" i="1" dirty="0" smtClean="0"/>
              <a:t>Mona </a:t>
            </a:r>
            <a:r>
              <a:rPr lang="en-US" b="1" i="1" dirty="0" err="1" smtClean="0"/>
              <a:t>Lisa</a:t>
            </a:r>
            <a:r>
              <a:rPr lang="en-US" i="1" dirty="0" err="1" smtClean="0"/>
              <a:t>Mona</a:t>
            </a:r>
            <a:r>
              <a:rPr lang="en-US" i="1" dirty="0" smtClean="0"/>
              <a:t> Lisa</a:t>
            </a:r>
            <a:r>
              <a:rPr lang="en-US" dirty="0" smtClean="0"/>
              <a:t>, oil on wood panel by Leonardo </a:t>
            </a:r>
            <a:r>
              <a:rPr lang="en-US" dirty="0" err="1" smtClean="0"/>
              <a:t>da</a:t>
            </a:r>
            <a:r>
              <a:rPr lang="en-US" dirty="0" smtClean="0"/>
              <a:t> Vinci, c. 1503–19; in the Louvre, Paris.</a:t>
            </a:r>
          </a:p>
          <a:p>
            <a:r>
              <a:rPr lang="en-US" i="1" dirty="0" smtClean="0"/>
              <a:t>© Everett-Art/</a:t>
            </a:r>
            <a:r>
              <a:rPr lang="en-US" i="1" dirty="0" err="1" smtClean="0"/>
              <a:t>Shutterstock.com</a:t>
            </a:r>
            <a:r>
              <a:rPr lang="en-US" dirty="0" err="1" smtClean="0"/>
              <a:t>The</a:t>
            </a:r>
            <a:r>
              <a:rPr lang="en-US" dirty="0" smtClean="0"/>
              <a:t> world’s most famous artwork, the </a:t>
            </a:r>
            <a:r>
              <a:rPr lang="en-US" i="1" dirty="0" smtClean="0">
                <a:hlinkClick r:id="rId2"/>
              </a:rPr>
              <a:t>Mona Lisa</a:t>
            </a:r>
            <a:r>
              <a:rPr lang="en-US" dirty="0" smtClean="0"/>
              <a:t> draws thousands of visitors to the </a:t>
            </a:r>
            <a:r>
              <a:rPr lang="en-US" dirty="0" smtClean="0">
                <a:hlinkClick r:id="rId3"/>
              </a:rPr>
              <a:t>Louvre Museum</a:t>
            </a:r>
            <a:r>
              <a:rPr lang="en-US" dirty="0" smtClean="0"/>
              <a:t> each day, many of whom are compelled by the sitter’s mysterious gaze and enigmatic smile. The seemingly ordinary portrait of a young woman dressed modestly in a thin veil, somber colors, and no jewelry might also confound its viewers, who may wonder what all the fuss is about. The painting’s simplicity belies Leonardo’s talent for realism. The subject’s softly modeled face shows his skillful handling of </a:t>
            </a:r>
            <a:r>
              <a:rPr lang="en-US" dirty="0" err="1" smtClean="0">
                <a:hlinkClick r:id="rId4"/>
              </a:rPr>
              <a:t>sfumato</a:t>
            </a:r>
            <a:r>
              <a:rPr lang="en-US" dirty="0" smtClean="0"/>
              <a:t>, an artistic technique that uses subtle gradations of light and shadow, rather than line, to model form. The delicately painted veil, the finely wrought tresses, and the careful rendering of folded fabric reveal Leonardo’s tireless patience in recreating his studied observations. Moreover, the sitter’s perplexing expression only adds to her realism. Her smile might be engaging or it might be mocking—viewers can’t quite figure it out because, like a human, she is a complex figure, embodying contrary characteristics simultaneously.</a:t>
            </a:r>
          </a:p>
          <a:p>
            <a:endParaRPr lang="el-GR" dirty="0"/>
          </a:p>
        </p:txBody>
      </p:sp>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3599</TotalTime>
  <Words>401</Words>
  <Application>Microsoft Office PowerPoint</Application>
  <PresentationFormat>Προβολή στην οθόνη (4:3)</PresentationFormat>
  <Paragraphs>51</Paragraphs>
  <Slides>15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Διαστημικό</vt:lpstr>
      <vt:lpstr>Διαφάνεια 1</vt:lpstr>
      <vt:lpstr>Who Was Leonardo da Vinci? </vt:lpstr>
      <vt:lpstr>Early Life </vt:lpstr>
      <vt:lpstr>     What was Leonardo da Vinci’s personality like? </vt:lpstr>
      <vt:lpstr>Education </vt:lpstr>
      <vt:lpstr>Leonardo da Vinci: Early Career</vt:lpstr>
      <vt:lpstr>Famous Artworks by Leonardo da Vinci</vt:lpstr>
      <vt:lpstr>        Mona Lisa (c. 1503–19) </vt:lpstr>
      <vt:lpstr> </vt:lpstr>
      <vt:lpstr>        The Annunciation</vt:lpstr>
      <vt:lpstr> </vt:lpstr>
      <vt:lpstr>      Vitruvian Man (c. 1490) </vt:lpstr>
      <vt:lpstr>     Self Portrait (c. 1490/1515–16) </vt:lpstr>
      <vt:lpstr>         Head of a Woman (1500–10) </vt:lpstr>
      <vt:lpstr>Διαφάνεια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30</cp:revision>
  <dcterms:created xsi:type="dcterms:W3CDTF">2020-11-22T20:00:52Z</dcterms:created>
  <dcterms:modified xsi:type="dcterms:W3CDTF">2020-11-25T21:42:25Z</dcterms:modified>
</cp:coreProperties>
</file>