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9" r:id="rId5"/>
    <p:sldId id="258" r:id="rId6"/>
    <p:sldId id="259" r:id="rId7"/>
    <p:sldId id="267" r:id="rId8"/>
    <p:sldId id="261" r:id="rId9"/>
    <p:sldId id="262" r:id="rId10"/>
    <p:sldId id="263" r:id="rId11"/>
    <p:sldId id="264" r:id="rId12"/>
    <p:sldId id="265" r:id="rId13"/>
    <p:sldId id="266" r:id="rId14"/>
    <p:sldId id="268" r:id="rId1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09" autoAdjust="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76CA8-7F44-40F8-B9DD-76222BFA5149}" type="datetimeFigureOut">
              <a:rPr lang="el-GR" smtClean="0"/>
              <a:pPr/>
              <a:t>26/11/2020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BA65D-2697-4D88-AB83-2C51EDBC062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76CA8-7F44-40F8-B9DD-76222BFA5149}" type="datetimeFigureOut">
              <a:rPr lang="el-GR" smtClean="0"/>
              <a:pPr/>
              <a:t>26/11/2020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BA65D-2697-4D88-AB83-2C51EDBC062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76CA8-7F44-40F8-B9DD-76222BFA5149}" type="datetimeFigureOut">
              <a:rPr lang="el-GR" smtClean="0"/>
              <a:pPr/>
              <a:t>26/11/2020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BA65D-2697-4D88-AB83-2C51EDBC062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76CA8-7F44-40F8-B9DD-76222BFA5149}" type="datetimeFigureOut">
              <a:rPr lang="el-GR" smtClean="0"/>
              <a:pPr/>
              <a:t>26/11/2020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BA65D-2697-4D88-AB83-2C51EDBC062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76CA8-7F44-40F8-B9DD-76222BFA5149}" type="datetimeFigureOut">
              <a:rPr lang="el-GR" smtClean="0"/>
              <a:pPr/>
              <a:t>26/11/2020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BA65D-2697-4D88-AB83-2C51EDBC062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76CA8-7F44-40F8-B9DD-76222BFA5149}" type="datetimeFigureOut">
              <a:rPr lang="el-GR" smtClean="0"/>
              <a:pPr/>
              <a:t>26/11/2020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BA65D-2697-4D88-AB83-2C51EDBC062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76CA8-7F44-40F8-B9DD-76222BFA5149}" type="datetimeFigureOut">
              <a:rPr lang="el-GR" smtClean="0"/>
              <a:pPr/>
              <a:t>26/11/2020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BA65D-2697-4D88-AB83-2C51EDBC062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76CA8-7F44-40F8-B9DD-76222BFA5149}" type="datetimeFigureOut">
              <a:rPr lang="el-GR" smtClean="0"/>
              <a:pPr/>
              <a:t>26/11/2020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BA65D-2697-4D88-AB83-2C51EDBC062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76CA8-7F44-40F8-B9DD-76222BFA5149}" type="datetimeFigureOut">
              <a:rPr lang="el-GR" smtClean="0"/>
              <a:pPr/>
              <a:t>26/11/2020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BA65D-2697-4D88-AB83-2C51EDBC062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76CA8-7F44-40F8-B9DD-76222BFA5149}" type="datetimeFigureOut">
              <a:rPr lang="el-GR" smtClean="0"/>
              <a:pPr/>
              <a:t>26/11/2020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BA65D-2697-4D88-AB83-2C51EDBC062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76CA8-7F44-40F8-B9DD-76222BFA5149}" type="datetimeFigureOut">
              <a:rPr lang="el-GR" smtClean="0"/>
              <a:pPr/>
              <a:t>26/11/2020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BA65D-2697-4D88-AB83-2C51EDBC062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76CA8-7F44-40F8-B9DD-76222BFA5149}" type="datetimeFigureOut">
              <a:rPr lang="el-GR" smtClean="0"/>
              <a:pPr/>
              <a:t>26/11/2020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BA65D-2697-4D88-AB83-2C51EDBC062E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TextBox"/>
          <p:cNvSpPr txBox="1"/>
          <p:nvPr/>
        </p:nvSpPr>
        <p:spPr>
          <a:xfrm>
            <a:off x="1214414" y="4192510"/>
            <a:ext cx="67151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bg2">
                    <a:lumMod val="25000"/>
                  </a:schemeClr>
                </a:solidFill>
                <a:latin typeface="Castellar" pitchFamily="18" charset="0"/>
              </a:rPr>
              <a:t>Leonardo </a:t>
            </a:r>
            <a:r>
              <a:rPr lang="en-US" sz="7200" dirty="0" err="1" smtClean="0">
                <a:solidFill>
                  <a:schemeClr val="bg2">
                    <a:lumMod val="25000"/>
                  </a:schemeClr>
                </a:solidFill>
                <a:latin typeface="Castellar" pitchFamily="18" charset="0"/>
              </a:rPr>
              <a:t>Da</a:t>
            </a:r>
            <a:r>
              <a:rPr lang="en-US" sz="7200" dirty="0" smtClean="0">
                <a:solidFill>
                  <a:schemeClr val="bg2">
                    <a:lumMod val="25000"/>
                  </a:schemeClr>
                </a:solidFill>
                <a:latin typeface="Castellar" pitchFamily="18" charset="0"/>
              </a:rPr>
              <a:t> Vinci</a:t>
            </a:r>
            <a:endParaRPr lang="el-GR" sz="7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607207" y="2828836"/>
            <a:ext cx="7929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bg2">
                    <a:lumMod val="25000"/>
                  </a:schemeClr>
                </a:solidFill>
                <a:latin typeface="Castellar" pitchFamily="18" charset="0"/>
              </a:rPr>
              <a:t>Renaissance </a:t>
            </a:r>
            <a:endParaRPr lang="el-GR" sz="72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See adjacent text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1645908"/>
            <a:ext cx="3143252" cy="4683445"/>
          </a:xfrm>
          <a:prstGeom prst="rect">
            <a:avLst/>
          </a:prstGeom>
          <a:noFill/>
        </p:spPr>
      </p:pic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stellar" pitchFamily="18" charset="0"/>
              </a:rPr>
              <a:t>Paintings</a:t>
            </a:r>
            <a:endParaRPr lang="el-GR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Picture 6" descr="Tuscany Renaissance picture Frame | Gold picture frames, Antique frames,  Antique picture frame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11765" t="9837" r="11765" b="10237"/>
          <a:stretch>
            <a:fillRect/>
          </a:stretch>
        </p:blipFill>
        <p:spPr bwMode="auto">
          <a:xfrm>
            <a:off x="5286380" y="1428736"/>
            <a:ext cx="3429024" cy="5000660"/>
          </a:xfrm>
          <a:prstGeom prst="rect">
            <a:avLst/>
          </a:prstGeom>
          <a:noFill/>
        </p:spPr>
      </p:pic>
      <p:sp>
        <p:nvSpPr>
          <p:cNvPr id="10" name="9 - TextBox"/>
          <p:cNvSpPr txBox="1"/>
          <p:nvPr/>
        </p:nvSpPr>
        <p:spPr>
          <a:xfrm>
            <a:off x="928662" y="2967335"/>
            <a:ext cx="335758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2">
                    <a:lumMod val="25000"/>
                  </a:schemeClr>
                </a:solidFill>
                <a:latin typeface="Century Schoolbook" pitchFamily="18" charset="0"/>
              </a:rPr>
              <a:t>Mona Lisa or La </a:t>
            </a:r>
            <a:r>
              <a:rPr lang="fr-FR" sz="2400" b="1" dirty="0" err="1" smtClean="0">
                <a:solidFill>
                  <a:schemeClr val="bg2">
                    <a:lumMod val="25000"/>
                  </a:schemeClr>
                </a:solidFill>
                <a:latin typeface="Century Schoolbook" pitchFamily="18" charset="0"/>
              </a:rPr>
              <a:t>Gioconda</a:t>
            </a:r>
            <a:r>
              <a:rPr lang="fr-FR" sz="2000" dirty="0" smtClean="0">
                <a:solidFill>
                  <a:schemeClr val="bg2">
                    <a:lumMod val="25000"/>
                  </a:schemeClr>
                </a:solidFill>
                <a:latin typeface="Century Schoolbook" pitchFamily="18" charset="0"/>
              </a:rPr>
              <a:t>  1503–1516 Louvre, Paris</a:t>
            </a:r>
            <a:endParaRPr lang="el-GR" sz="2000" dirty="0">
              <a:solidFill>
                <a:schemeClr val="bg2">
                  <a:lumMod val="25000"/>
                </a:schemeClr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00364" y="71414"/>
            <a:ext cx="6515088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stellar" pitchFamily="18" charset="0"/>
              </a:rPr>
              <a:t>Drawings</a:t>
            </a:r>
            <a:endParaRPr lang="el-GR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2530" name="Picture 2" descr="https://upload.wikimedia.org/wikipedia/commons/thumb/2/26/Da_Vinci_Vitruve_Luc_Viatour_%28cropped%29.jpg/800px-Da_Vinci_Vitruve_Luc_Viatour_%28cropped%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1"/>
            <a:ext cx="3529725" cy="4857784"/>
          </a:xfrm>
          <a:prstGeom prst="rect">
            <a:avLst/>
          </a:prstGeom>
          <a:noFill/>
        </p:spPr>
      </p:pic>
      <p:pic>
        <p:nvPicPr>
          <p:cNvPr id="22532" name="Picture 4" descr="https://upload.wikimedia.org/wikipedia/commons/b/b6/Paisagem_do_Arno_-_Leonardo_da_Vinci.jpg"/>
          <p:cNvPicPr>
            <a:picLocks noChangeAspect="1" noChangeArrowheads="1"/>
          </p:cNvPicPr>
          <p:nvPr/>
        </p:nvPicPr>
        <p:blipFill>
          <a:blip r:embed="rId3"/>
          <a:srcRect l="938" t="1356" r="1562" b="994"/>
          <a:stretch>
            <a:fillRect/>
          </a:stretch>
        </p:blipFill>
        <p:spPr bwMode="auto">
          <a:xfrm>
            <a:off x="3786182" y="3071810"/>
            <a:ext cx="5286380" cy="3659802"/>
          </a:xfrm>
          <a:prstGeom prst="rect">
            <a:avLst/>
          </a:prstGeom>
          <a:noFill/>
        </p:spPr>
      </p:pic>
      <p:sp>
        <p:nvSpPr>
          <p:cNvPr id="6" name="5 - Ορθογώνιο"/>
          <p:cNvSpPr/>
          <p:nvPr/>
        </p:nvSpPr>
        <p:spPr>
          <a:xfrm>
            <a:off x="3714728" y="1857364"/>
            <a:ext cx="542927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entury Schoolbook" pitchFamily="18" charset="0"/>
              </a:rPr>
              <a:t>Landscape of the Arno Valley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Century Schoolbook" pitchFamily="18" charset="0"/>
              </a:rPr>
              <a:t> (1473), probably the first true landscape in art</a:t>
            </a:r>
            <a:endParaRPr lang="el-GR" sz="2000" dirty="0">
              <a:solidFill>
                <a:schemeClr val="bg2">
                  <a:lumMod val="25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571472" y="5357826"/>
            <a:ext cx="257176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2">
                    <a:lumMod val="25000"/>
                  </a:schemeClr>
                </a:solidFill>
                <a:latin typeface="Century Schoolbook" pitchFamily="18" charset="0"/>
              </a:rPr>
              <a:t>The </a:t>
            </a:r>
            <a:r>
              <a:rPr lang="fr-FR" sz="2400" b="1" dirty="0" err="1" smtClean="0">
                <a:solidFill>
                  <a:schemeClr val="bg2">
                    <a:lumMod val="25000"/>
                  </a:schemeClr>
                </a:solidFill>
                <a:latin typeface="Century Schoolbook" pitchFamily="18" charset="0"/>
              </a:rPr>
              <a:t>Vitruvian</a:t>
            </a:r>
            <a:r>
              <a:rPr lang="fr-FR" sz="2400" b="1" dirty="0" smtClean="0">
                <a:solidFill>
                  <a:schemeClr val="bg2">
                    <a:lumMod val="25000"/>
                  </a:schemeClr>
                </a:solidFill>
                <a:latin typeface="Century Schoolbook" pitchFamily="18" charset="0"/>
              </a:rPr>
              <a:t> Man </a:t>
            </a:r>
            <a:r>
              <a:rPr lang="fr-FR" sz="2000" dirty="0" smtClean="0">
                <a:solidFill>
                  <a:schemeClr val="bg2">
                    <a:lumMod val="25000"/>
                  </a:schemeClr>
                </a:solidFill>
                <a:latin typeface="Century Schoolbook" pitchFamily="18" charset="0"/>
              </a:rPr>
              <a:t>(c. 1485) </a:t>
            </a:r>
            <a:r>
              <a:rPr lang="fr-FR" sz="2000" dirty="0" err="1" smtClean="0">
                <a:solidFill>
                  <a:schemeClr val="bg2">
                    <a:lumMod val="25000"/>
                  </a:schemeClr>
                </a:solidFill>
                <a:latin typeface="Century Schoolbook" pitchFamily="18" charset="0"/>
              </a:rPr>
              <a:t>Accademia</a:t>
            </a:r>
            <a:r>
              <a:rPr lang="fr-FR" sz="2000" dirty="0" smtClean="0">
                <a:solidFill>
                  <a:schemeClr val="bg2">
                    <a:lumMod val="25000"/>
                  </a:schemeClr>
                </a:solidFill>
                <a:latin typeface="Century Schoolbook" pitchFamily="18" charset="0"/>
              </a:rPr>
              <a:t>, </a:t>
            </a:r>
            <a:r>
              <a:rPr lang="fr-FR" sz="2000" dirty="0" err="1" smtClean="0">
                <a:solidFill>
                  <a:schemeClr val="bg2">
                    <a:lumMod val="25000"/>
                  </a:schemeClr>
                </a:solidFill>
                <a:latin typeface="Century Schoolbook" pitchFamily="18" charset="0"/>
              </a:rPr>
              <a:t>Venice</a:t>
            </a:r>
            <a:endParaRPr lang="el-GR" sz="2000" dirty="0">
              <a:solidFill>
                <a:schemeClr val="bg2">
                  <a:lumMod val="25000"/>
                </a:schemeClr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stellar" pitchFamily="18" charset="0"/>
              </a:rPr>
              <a:t>Fun facts about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Castellar" pitchFamily="18" charset="0"/>
              </a:rPr>
              <a:t>leonardo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stellar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Castellar" pitchFamily="18" charset="0"/>
              </a:rPr>
              <a:t>da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stellar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Castellar" pitchFamily="18" charset="0"/>
              </a:rPr>
              <a:t>vinci</a:t>
            </a:r>
            <a:endParaRPr lang="el-G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428596" y="2143116"/>
            <a:ext cx="821537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2800" i="1" dirty="0">
                <a:solidFill>
                  <a:schemeClr val="bg2">
                    <a:lumMod val="25000"/>
                  </a:schemeClr>
                </a:solidFill>
                <a:latin typeface="Century Schoolbook" pitchFamily="18" charset="0"/>
              </a:rPr>
              <a:t>Leonardo was largely self-educated and received no formal education beyond basic reading, writing and mathematics</a:t>
            </a:r>
            <a:r>
              <a:rPr lang="en-US" sz="2800" i="1" dirty="0" smtClean="0">
                <a:solidFill>
                  <a:schemeClr val="bg2">
                    <a:lumMod val="25000"/>
                  </a:schemeClr>
                </a:solidFill>
                <a:latin typeface="Century Schoolbook" pitchFamily="18" charset="0"/>
              </a:rPr>
              <a:t>.</a:t>
            </a:r>
          </a:p>
          <a:p>
            <a:pPr algn="ctr">
              <a:buFont typeface="Arial" pitchFamily="34" charset="0"/>
              <a:buChar char="•"/>
            </a:pPr>
            <a:r>
              <a:rPr lang="en-US" sz="2800" i="1" dirty="0" smtClean="0">
                <a:solidFill>
                  <a:schemeClr val="bg2">
                    <a:lumMod val="25000"/>
                  </a:schemeClr>
                </a:solidFill>
                <a:latin typeface="Century Schoolbook" pitchFamily="18" charset="0"/>
              </a:rPr>
              <a:t>Although he was highly respected as an artist, Leonardo’s scientific ideas and inventions gained little traction among his contemporaries. </a:t>
            </a:r>
          </a:p>
          <a:p>
            <a:pPr algn="ctr">
              <a:buFont typeface="Arial" pitchFamily="34" charset="0"/>
              <a:buChar char="•"/>
            </a:pPr>
            <a:r>
              <a:rPr lang="en-US" sz="2800" i="1" dirty="0" smtClean="0">
                <a:solidFill>
                  <a:schemeClr val="bg2">
                    <a:lumMod val="25000"/>
                  </a:schemeClr>
                </a:solidFill>
                <a:latin typeface="Century Schoolbook" pitchFamily="18" charset="0"/>
              </a:rPr>
              <a:t>He could write and draw with both his hands, which qualifies him as ambidextrous. </a:t>
            </a:r>
            <a:r>
              <a:rPr lang="en-US" sz="2800" i="1" dirty="0">
                <a:solidFill>
                  <a:schemeClr val="bg2">
                    <a:lumMod val="25000"/>
                  </a:schemeClr>
                </a:solidFill>
                <a:latin typeface="Century Schoolbook" pitchFamily="18" charset="0"/>
              </a:rPr>
              <a:t/>
            </a:r>
            <a:br>
              <a:rPr lang="en-US" sz="2800" i="1" dirty="0">
                <a:solidFill>
                  <a:schemeClr val="bg2">
                    <a:lumMod val="25000"/>
                  </a:schemeClr>
                </a:solidFill>
                <a:latin typeface="Century Schoolbook" pitchFamily="18" charset="0"/>
              </a:rPr>
            </a:br>
            <a:endParaRPr lang="el-GR" sz="2800" i="1" dirty="0">
              <a:solidFill>
                <a:schemeClr val="bg2">
                  <a:lumMod val="25000"/>
                </a:schemeClr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stellar" pitchFamily="18" charset="0"/>
              </a:rPr>
              <a:t>THROUGH MY EYES</a:t>
            </a:r>
            <a:endParaRPr lang="el-GR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3554" name="Picture 2" descr="https://upload.wikimedia.org/wikipedia/commons/thumb/f/f9/Lady_with_an_Ermine_-_Leonardo_da_Vinci_-_Google_Art_Project.jpg/800px-Lady_with_an_Ermine_-_Leonardo_da_Vinci_-_Google_Art_Projec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85860"/>
            <a:ext cx="2655688" cy="3929090"/>
          </a:xfrm>
          <a:prstGeom prst="rect">
            <a:avLst/>
          </a:prstGeom>
          <a:noFill/>
        </p:spPr>
      </p:pic>
      <p:pic>
        <p:nvPicPr>
          <p:cNvPr id="23556" name="Picture 4" descr="https://upload.wikimedia.org/wikipedia/commons/thumb/5/54/Study_of_horse.jpg/800px-Study_of_hors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1285861"/>
            <a:ext cx="3119941" cy="3929090"/>
          </a:xfrm>
          <a:prstGeom prst="rect">
            <a:avLst/>
          </a:prstGeom>
          <a:noFill/>
        </p:spPr>
      </p:pic>
      <p:pic>
        <p:nvPicPr>
          <p:cNvPr id="23558" name="Picture 6" descr="https://upload.wikimedia.org/wikipedia/commons/thumb/e/ec/Mona_Lisa%2C_by_Leonardo_da_Vinci%2C_from_C2RMF_retouched.jpg/800px-Mona_Lisa%2C_by_Leonardo_da_Vinci%2C_from_C2RMF_retouch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1285860"/>
            <a:ext cx="2643206" cy="3938377"/>
          </a:xfrm>
          <a:prstGeom prst="rect">
            <a:avLst/>
          </a:prstGeom>
          <a:noFill/>
        </p:spPr>
      </p:pic>
      <p:sp>
        <p:nvSpPr>
          <p:cNvPr id="7" name="6 - TextBox"/>
          <p:cNvSpPr txBox="1"/>
          <p:nvPr/>
        </p:nvSpPr>
        <p:spPr>
          <a:xfrm>
            <a:off x="785786" y="5357826"/>
            <a:ext cx="75724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chemeClr val="bg2">
                    <a:lumMod val="25000"/>
                  </a:schemeClr>
                </a:solidFill>
                <a:latin typeface="Century Schoolbook" pitchFamily="18" charset="0"/>
              </a:rPr>
              <a:t>These are some of my favourite pieces of his work. On the left is Lady with an Ermine, on the right the famous Mona Lisa and in the middle stands a detailed sketch of a horse in silverpoint which really captivated me at first.</a:t>
            </a:r>
            <a:endParaRPr lang="el-GR" sz="2000" i="1" dirty="0">
              <a:solidFill>
                <a:schemeClr val="bg2">
                  <a:lumMod val="25000"/>
                </a:schemeClr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stellar" pitchFamily="18" charset="0"/>
              </a:rPr>
              <a:t>THE END</a:t>
            </a:r>
            <a:endParaRPr lang="el-GR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stellar" pitchFamily="18" charset="0"/>
              </a:rPr>
              <a:t>biography</a:t>
            </a:r>
            <a:endParaRPr lang="el-G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i="1" dirty="0" smtClean="0">
                <a:solidFill>
                  <a:schemeClr val="bg2">
                    <a:lumMod val="25000"/>
                  </a:schemeClr>
                </a:solidFill>
                <a:latin typeface="Century Schoolbook" pitchFamily="18" charset="0"/>
              </a:rPr>
              <a:t>Leonardo </a:t>
            </a:r>
            <a:r>
              <a:rPr lang="en-US" i="1" dirty="0" err="1">
                <a:solidFill>
                  <a:schemeClr val="bg2">
                    <a:lumMod val="25000"/>
                  </a:schemeClr>
                </a:solidFill>
                <a:latin typeface="Century Schoolbook" pitchFamily="18" charset="0"/>
              </a:rPr>
              <a:t>D</a:t>
            </a:r>
            <a:r>
              <a:rPr lang="en-US" i="1" dirty="0" err="1" smtClean="0">
                <a:solidFill>
                  <a:schemeClr val="bg2">
                    <a:lumMod val="25000"/>
                  </a:schemeClr>
                </a:solidFill>
                <a:latin typeface="Century Schoolbook" pitchFamily="18" charset="0"/>
              </a:rPr>
              <a:t>a</a:t>
            </a:r>
            <a:r>
              <a:rPr lang="en-US" i="1" dirty="0" smtClean="0">
                <a:solidFill>
                  <a:schemeClr val="bg2">
                    <a:lumMod val="25000"/>
                  </a:schemeClr>
                </a:solidFill>
                <a:latin typeface="Century Schoolbook" pitchFamily="18" charset="0"/>
              </a:rPr>
              <a:t> Vinci (15 April 1452 – 2 May 1519) was an Italian polymath of the High Renaissance who is widely considered one of the greatest painters of all time. Apart from painting, </a:t>
            </a:r>
            <a:r>
              <a:rPr lang="en-US" i="1" dirty="0" err="1" smtClean="0">
                <a:solidFill>
                  <a:schemeClr val="bg2">
                    <a:lumMod val="25000"/>
                  </a:schemeClr>
                </a:solidFill>
                <a:latin typeface="Century Schoolbook" pitchFamily="18" charset="0"/>
              </a:rPr>
              <a:t>Da</a:t>
            </a:r>
            <a:r>
              <a:rPr lang="en-US" i="1" dirty="0" smtClean="0">
                <a:solidFill>
                  <a:schemeClr val="bg2">
                    <a:lumMod val="25000"/>
                  </a:schemeClr>
                </a:solidFill>
                <a:latin typeface="Century Schoolbook" pitchFamily="18" charset="0"/>
              </a:rPr>
              <a:t> Vinci also left a significant trail on architecture, sculpture, geology, anatomy, flight, gravity and optics.</a:t>
            </a:r>
            <a:endParaRPr lang="el-GR" i="1" dirty="0">
              <a:solidFill>
                <a:schemeClr val="bg2">
                  <a:lumMod val="25000"/>
                </a:schemeClr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eonardo da Vinci - Paintings, Inventions &amp; Quotes - Biograph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2643182"/>
            <a:ext cx="3643338" cy="3643338"/>
          </a:xfrm>
          <a:prstGeom prst="rect">
            <a:avLst/>
          </a:prstGeom>
          <a:noFill/>
        </p:spPr>
      </p:pic>
      <p:pic>
        <p:nvPicPr>
          <p:cNvPr id="17410" name="Picture 2" descr="Tuscany Renaissance picture Frame | Gold picture frames, Antique frames,  Antique picture frame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2214554"/>
            <a:ext cx="3744000" cy="4422601"/>
          </a:xfrm>
          <a:prstGeom prst="rect">
            <a:avLst/>
          </a:prstGeom>
          <a:noFill/>
        </p:spPr>
      </p:pic>
      <p:pic>
        <p:nvPicPr>
          <p:cNvPr id="17416" name="Picture 8" descr="Renaissance Picture Frames Painting Art, PNG, 533x642px, Renaissance, Art,  Baroque, Brass, Graphic Arts Download Free"/>
          <p:cNvPicPr>
            <a:picLocks noChangeAspect="1" noChangeArrowheads="1"/>
          </p:cNvPicPr>
          <p:nvPr/>
        </p:nvPicPr>
        <p:blipFill>
          <a:blip r:embed="rId4"/>
          <a:srcRect l="24695" r="23170" b="6541"/>
          <a:stretch>
            <a:fillRect/>
          </a:stretch>
        </p:blipFill>
        <p:spPr bwMode="auto">
          <a:xfrm>
            <a:off x="500034" y="357166"/>
            <a:ext cx="3766569" cy="5286412"/>
          </a:xfrm>
          <a:prstGeom prst="rect">
            <a:avLst/>
          </a:prstGeom>
          <a:noFill/>
        </p:spPr>
      </p:pic>
      <p:pic>
        <p:nvPicPr>
          <p:cNvPr id="7" name="Picture 4" descr="Leonardo da Vinci - The Lancet"/>
          <p:cNvPicPr>
            <a:picLocks noChangeAspect="1" noChangeArrowheads="1"/>
          </p:cNvPicPr>
          <p:nvPr/>
        </p:nvPicPr>
        <p:blipFill>
          <a:blip r:embed="rId5" cstate="print"/>
          <a:srcRect b="5882"/>
          <a:stretch>
            <a:fillRect/>
          </a:stretch>
        </p:blipFill>
        <p:spPr bwMode="auto">
          <a:xfrm>
            <a:off x="857224" y="785794"/>
            <a:ext cx="3044953" cy="4509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stellar" pitchFamily="18" charset="0"/>
              </a:rPr>
              <a:t>HIS LIFE</a:t>
            </a:r>
            <a:endParaRPr lang="el-G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US" i="1" dirty="0" smtClean="0">
                <a:solidFill>
                  <a:schemeClr val="bg2">
                    <a:lumMod val="25000"/>
                  </a:schemeClr>
                </a:solidFill>
                <a:latin typeface="Century Schoolbook" pitchFamily="18" charset="0"/>
              </a:rPr>
              <a:t>Leonardo </a:t>
            </a:r>
            <a:r>
              <a:rPr lang="en-US" i="1" dirty="0" err="1" smtClean="0">
                <a:solidFill>
                  <a:schemeClr val="bg2">
                    <a:lumMod val="25000"/>
                  </a:schemeClr>
                </a:solidFill>
                <a:latin typeface="Century Schoolbook" pitchFamily="18" charset="0"/>
              </a:rPr>
              <a:t>Da</a:t>
            </a:r>
            <a:r>
              <a:rPr lang="en-US" i="1" dirty="0" smtClean="0">
                <a:solidFill>
                  <a:schemeClr val="bg2">
                    <a:lumMod val="25000"/>
                  </a:schemeClr>
                </a:solidFill>
                <a:latin typeface="Century Schoolbook" pitchFamily="18" charset="0"/>
              </a:rPr>
              <a:t> Vinci was born near the Tuscan town of Vinci as the illegitimate son of a lawyer</a:t>
            </a:r>
            <a:r>
              <a:rPr lang="en-US" i="1" dirty="0" smtClean="0">
                <a:solidFill>
                  <a:schemeClr val="bg2">
                    <a:lumMod val="25000"/>
                  </a:schemeClr>
                </a:solidFill>
                <a:latin typeface="Century Schoolbook" pitchFamily="18" charset="0"/>
              </a:rPr>
              <a:t>. </a:t>
            </a:r>
            <a:r>
              <a:rPr lang="en-US" i="1" dirty="0" smtClean="0">
                <a:solidFill>
                  <a:schemeClr val="bg2">
                    <a:lumMod val="25000"/>
                  </a:schemeClr>
                </a:solidFill>
                <a:latin typeface="Century Schoolbook" pitchFamily="18" charset="0"/>
              </a:rPr>
              <a:t>He </a:t>
            </a:r>
            <a:r>
              <a:rPr lang="en-US" i="1" dirty="0" smtClean="0">
                <a:solidFill>
                  <a:schemeClr val="bg2">
                    <a:lumMod val="25000"/>
                  </a:schemeClr>
                </a:solidFill>
                <a:latin typeface="Century Schoolbook" pitchFamily="18" charset="0"/>
              </a:rPr>
              <a:t>had no surname in the modern sense—</a:t>
            </a:r>
            <a:r>
              <a:rPr lang="en-US" i="1" dirty="0" err="1" smtClean="0">
                <a:solidFill>
                  <a:schemeClr val="bg2">
                    <a:lumMod val="25000"/>
                  </a:schemeClr>
                </a:solidFill>
                <a:latin typeface="Century Schoolbook" pitchFamily="18" charset="0"/>
              </a:rPr>
              <a:t>da</a:t>
            </a:r>
            <a:r>
              <a:rPr lang="en-US" i="1" dirty="0" smtClean="0">
                <a:solidFill>
                  <a:schemeClr val="bg2">
                    <a:lumMod val="25000"/>
                  </a:schemeClr>
                </a:solidFill>
                <a:latin typeface="Century Schoolbook" pitchFamily="18" charset="0"/>
              </a:rPr>
              <a:t> Vinci simply meaning "of Vinci"; his full birth name was </a:t>
            </a:r>
            <a:r>
              <a:rPr lang="en-US" b="1" i="1" dirty="0" err="1" smtClean="0">
                <a:solidFill>
                  <a:schemeClr val="bg2">
                    <a:lumMod val="25000"/>
                  </a:schemeClr>
                </a:solidFill>
                <a:latin typeface="Century Schoolbook" pitchFamily="18" charset="0"/>
              </a:rPr>
              <a:t>Lionardo</a:t>
            </a:r>
            <a:r>
              <a:rPr lang="en-US" b="1" i="1" dirty="0" smtClean="0">
                <a:solidFill>
                  <a:schemeClr val="bg2">
                    <a:lumMod val="25000"/>
                  </a:schemeClr>
                </a:solidFill>
                <a:latin typeface="Century Schoolbook" pitchFamily="18" charset="0"/>
              </a:rPr>
              <a:t> </a:t>
            </a:r>
            <a:r>
              <a:rPr lang="en-US" b="1" i="1" dirty="0" err="1" smtClean="0">
                <a:solidFill>
                  <a:schemeClr val="bg2">
                    <a:lumMod val="25000"/>
                  </a:schemeClr>
                </a:solidFill>
                <a:latin typeface="Century Schoolbook" pitchFamily="18" charset="0"/>
              </a:rPr>
              <a:t>di</a:t>
            </a:r>
            <a:r>
              <a:rPr lang="en-US" b="1" i="1" dirty="0" smtClean="0">
                <a:solidFill>
                  <a:schemeClr val="bg2">
                    <a:lumMod val="25000"/>
                  </a:schemeClr>
                </a:solidFill>
                <a:latin typeface="Century Schoolbook" pitchFamily="18" charset="0"/>
              </a:rPr>
              <a:t> ser </a:t>
            </a:r>
            <a:r>
              <a:rPr lang="en-US" b="1" i="1" dirty="0" err="1" smtClean="0">
                <a:solidFill>
                  <a:schemeClr val="bg2">
                    <a:lumMod val="25000"/>
                  </a:schemeClr>
                </a:solidFill>
                <a:latin typeface="Century Schoolbook" pitchFamily="18" charset="0"/>
              </a:rPr>
              <a:t>Piero</a:t>
            </a:r>
            <a:r>
              <a:rPr lang="en-US" b="1" i="1" dirty="0" smtClean="0">
                <a:solidFill>
                  <a:schemeClr val="bg2">
                    <a:lumMod val="25000"/>
                  </a:schemeClr>
                </a:solidFill>
                <a:latin typeface="Century Schoolbook" pitchFamily="18" charset="0"/>
              </a:rPr>
              <a:t> </a:t>
            </a:r>
            <a:r>
              <a:rPr lang="en-US" b="1" i="1" dirty="0" err="1" smtClean="0">
                <a:solidFill>
                  <a:schemeClr val="bg2">
                    <a:lumMod val="25000"/>
                  </a:schemeClr>
                </a:solidFill>
                <a:latin typeface="Century Schoolbook" pitchFamily="18" charset="0"/>
              </a:rPr>
              <a:t>da</a:t>
            </a:r>
            <a:r>
              <a:rPr lang="en-US" b="1" i="1" dirty="0" smtClean="0">
                <a:solidFill>
                  <a:schemeClr val="bg2">
                    <a:lumMod val="25000"/>
                  </a:schemeClr>
                </a:solidFill>
                <a:latin typeface="Century Schoolbook" pitchFamily="18" charset="0"/>
              </a:rPr>
              <a:t> Vinci</a:t>
            </a:r>
            <a:r>
              <a:rPr lang="en-US" i="1" dirty="0" smtClean="0">
                <a:solidFill>
                  <a:schemeClr val="bg2">
                    <a:lumMod val="25000"/>
                  </a:schemeClr>
                </a:solidFill>
                <a:latin typeface="Century Schoolbook" pitchFamily="18" charset="0"/>
              </a:rPr>
              <a:t>, meaning </a:t>
            </a:r>
            <a:r>
              <a:rPr lang="en-US" i="1" dirty="0" smtClean="0">
                <a:solidFill>
                  <a:schemeClr val="bg2">
                    <a:lumMod val="25000"/>
                  </a:schemeClr>
                </a:solidFill>
                <a:latin typeface="Century Schoolbook" pitchFamily="18" charset="0"/>
              </a:rPr>
              <a:t>"Leonardo, (son) of ser </a:t>
            </a:r>
            <a:r>
              <a:rPr lang="en-US" i="1" dirty="0" err="1" smtClean="0">
                <a:solidFill>
                  <a:schemeClr val="bg2">
                    <a:lumMod val="25000"/>
                  </a:schemeClr>
                </a:solidFill>
                <a:latin typeface="Century Schoolbook" pitchFamily="18" charset="0"/>
              </a:rPr>
              <a:t>Piero</a:t>
            </a:r>
            <a:r>
              <a:rPr lang="en-US" i="1" dirty="0" smtClean="0">
                <a:solidFill>
                  <a:schemeClr val="bg2">
                    <a:lumMod val="25000"/>
                  </a:schemeClr>
                </a:solidFill>
                <a:latin typeface="Century Schoolbook" pitchFamily="18" charset="0"/>
              </a:rPr>
              <a:t> (from) </a:t>
            </a:r>
            <a:r>
              <a:rPr lang="en-US" i="1" dirty="0" smtClean="0">
                <a:solidFill>
                  <a:schemeClr val="bg2">
                    <a:lumMod val="25000"/>
                  </a:schemeClr>
                </a:solidFill>
                <a:latin typeface="Century Schoolbook" pitchFamily="18" charset="0"/>
              </a:rPr>
              <a:t>Vinci. He learned along side sculptor and painter Andrea del Verrocchio (with whom he co-painted the Baptism of Christ) and at merely the age of 26 became a master. Later, he moved to Milan where he produced some of his most widely renowned paintings.</a:t>
            </a:r>
            <a:endParaRPr lang="el-GR" i="1" dirty="0">
              <a:solidFill>
                <a:schemeClr val="bg2">
                  <a:lumMod val="25000"/>
                </a:schemeClr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stellar" pitchFamily="18" charset="0"/>
              </a:rPr>
              <a:t>Paintings</a:t>
            </a:r>
            <a:endParaRPr lang="el-G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1428728" y="1857364"/>
            <a:ext cx="6286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entury Schoolbook" pitchFamily="18" charset="0"/>
              </a:rPr>
              <a:t>Annunciation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Century Schoolbook" pitchFamily="18" charset="0"/>
              </a:rPr>
              <a:t> 1472–1476 Florence, Italy, is thought to be Leonardo's earliest complete work </a:t>
            </a:r>
            <a:endParaRPr lang="el-GR" sz="2000" dirty="0">
              <a:solidFill>
                <a:schemeClr val="bg2">
                  <a:lumMod val="25000"/>
                </a:schemeClr>
              </a:solidFill>
              <a:latin typeface="Century Schoolbook" pitchFamily="18" charset="0"/>
            </a:endParaRPr>
          </a:p>
        </p:txBody>
      </p:sp>
      <p:pic>
        <p:nvPicPr>
          <p:cNvPr id="2058" name="Picture 10" descr="Leonardo da Vinci Annunciation Framed Canvas | Etsy | Annunciation leonardo,  Da vinci painting, Uffizi gallery"/>
          <p:cNvPicPr>
            <a:picLocks noChangeAspect="1" noChangeArrowheads="1"/>
          </p:cNvPicPr>
          <p:nvPr/>
        </p:nvPicPr>
        <p:blipFill>
          <a:blip r:embed="rId2"/>
          <a:srcRect t="23684" b="23684"/>
          <a:stretch>
            <a:fillRect/>
          </a:stretch>
        </p:blipFill>
        <p:spPr bwMode="auto">
          <a:xfrm>
            <a:off x="1357290" y="2857496"/>
            <a:ext cx="6379369" cy="3357586"/>
          </a:xfrm>
          <a:prstGeom prst="rect">
            <a:avLst/>
          </a:prstGeom>
          <a:noFill/>
        </p:spPr>
      </p:pic>
      <p:pic>
        <p:nvPicPr>
          <p:cNvPr id="2062" name="Picture 14" descr="https://upload.wikimedia.org/wikipedia/commons/thumb/d/d9/Leonardo_Da_Vinci_-_Annunciazione.jpeg/1280px-Leonardo_Da_Vinci_-_Annunciazione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79" y="3214686"/>
            <a:ext cx="5715041" cy="2643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stellar" pitchFamily="18" charset="0"/>
              </a:rPr>
              <a:t>Paintings</a:t>
            </a:r>
            <a:endParaRPr lang="el-G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1285852" y="1730865"/>
            <a:ext cx="65722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entury Schoolbook" pitchFamily="18" charset="0"/>
              </a:rPr>
              <a:t>Baptism of Christ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Century Schoolbook" pitchFamily="18" charset="0"/>
              </a:rPr>
              <a:t>, painted in conjunction with Verrocchio 1472-1475</a:t>
            </a:r>
            <a:endParaRPr lang="el-GR" sz="2000" dirty="0">
              <a:solidFill>
                <a:schemeClr val="bg2">
                  <a:lumMod val="25000"/>
                </a:schemeClr>
              </a:solidFill>
              <a:latin typeface="Century Schoolbook" pitchFamily="18" charset="0"/>
            </a:endParaRPr>
          </a:p>
        </p:txBody>
      </p:sp>
      <p:pic>
        <p:nvPicPr>
          <p:cNvPr id="1026" name="Picture 2" descr="Verrocchio, Leonardo da Vinci - Battesimo di Cris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928934"/>
            <a:ext cx="2857500" cy="3352801"/>
          </a:xfrm>
          <a:prstGeom prst="rect">
            <a:avLst/>
          </a:prstGeom>
          <a:noFill/>
        </p:spPr>
      </p:pic>
      <p:pic>
        <p:nvPicPr>
          <p:cNvPr id="1028" name="Picture 4" descr="Tuscany Renaissance picture Frame | Gold picture frames, Antique frames,  Antique picture frame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10526" t="9677" r="10526" b="9677"/>
          <a:stretch>
            <a:fillRect/>
          </a:stretch>
        </p:blipFill>
        <p:spPr bwMode="auto">
          <a:xfrm>
            <a:off x="2857488" y="2857496"/>
            <a:ext cx="3214710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stellar" pitchFamily="18" charset="0"/>
              </a:rPr>
              <a:t>Paintings</a:t>
            </a:r>
            <a:endParaRPr lang="el-GR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4580" name="Picture 4" descr="Picture Frame Frame"/>
          <p:cNvPicPr>
            <a:picLocks noChangeAspect="1" noChangeArrowheads="1"/>
          </p:cNvPicPr>
          <p:nvPr/>
        </p:nvPicPr>
        <p:blipFill>
          <a:blip r:embed="rId2"/>
          <a:srcRect l="24306" t="5859" r="23611"/>
          <a:stretch>
            <a:fillRect/>
          </a:stretch>
        </p:blipFill>
        <p:spPr bwMode="auto">
          <a:xfrm>
            <a:off x="5286380" y="1214422"/>
            <a:ext cx="3379235" cy="5429264"/>
          </a:xfrm>
          <a:prstGeom prst="rect">
            <a:avLst/>
          </a:prstGeom>
          <a:noFill/>
        </p:spPr>
      </p:pic>
      <p:pic>
        <p:nvPicPr>
          <p:cNvPr id="24578" name="Picture 2" descr="https://upload.wikimedia.org/wikipedia/commons/thumb/e/e4/Leonardo_Da_Vinci_-_Vergine_delle_Rocce_%28Louvre%29.jpg/800px-Leonardo_Da_Vinci_-_Vergine_delle_Rocce_%28Louvre%29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70" y="2071678"/>
            <a:ext cx="2612076" cy="3786214"/>
          </a:xfrm>
          <a:prstGeom prst="rect">
            <a:avLst/>
          </a:prstGeom>
          <a:noFill/>
        </p:spPr>
      </p:pic>
      <p:sp>
        <p:nvSpPr>
          <p:cNvPr id="7" name="6 - TextBox"/>
          <p:cNvSpPr txBox="1"/>
          <p:nvPr/>
        </p:nvSpPr>
        <p:spPr>
          <a:xfrm>
            <a:off x="857224" y="3044280"/>
            <a:ext cx="35004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entury Schoolbook" pitchFamily="18" charset="0"/>
              </a:rPr>
              <a:t>Virgin of the Rocks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Century Schoolbook" pitchFamily="18" charset="0"/>
              </a:rPr>
              <a:t>,  1483–1493 Louvre version</a:t>
            </a:r>
            <a:endParaRPr lang="el-GR" sz="2000" dirty="0">
              <a:solidFill>
                <a:schemeClr val="bg2">
                  <a:lumMod val="25000"/>
                </a:schemeClr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stellar" pitchFamily="18" charset="0"/>
              </a:rPr>
              <a:t>Paintings</a:t>
            </a:r>
            <a:endParaRPr lang="el-GR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0484" name="Picture 4" descr="Lady with an Ermine - Wikipedia"/>
          <p:cNvPicPr>
            <a:picLocks noChangeAspect="1" noChangeArrowheads="1"/>
          </p:cNvPicPr>
          <p:nvPr/>
        </p:nvPicPr>
        <p:blipFill>
          <a:blip r:embed="rId2" cstate="print">
            <a:lum bright="10000" contrast="-10000"/>
          </a:blip>
          <a:srcRect/>
          <a:stretch>
            <a:fillRect/>
          </a:stretch>
        </p:blipFill>
        <p:spPr bwMode="auto">
          <a:xfrm>
            <a:off x="857224" y="1643050"/>
            <a:ext cx="3611735" cy="4857784"/>
          </a:xfrm>
          <a:prstGeom prst="rect">
            <a:avLst/>
          </a:prstGeom>
          <a:noFill/>
        </p:spPr>
      </p:pic>
      <p:sp>
        <p:nvSpPr>
          <p:cNvPr id="8" name="7 - TextBox"/>
          <p:cNvSpPr txBox="1"/>
          <p:nvPr/>
        </p:nvSpPr>
        <p:spPr>
          <a:xfrm>
            <a:off x="5286380" y="3044280"/>
            <a:ext cx="3143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  <a:t>Lady with an Ermine 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1489–1491</a:t>
            </a:r>
            <a:endParaRPr lang="el-GR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0486" name="Picture 6" descr="Tuscany Renaissance picture Frame | Gold picture frames, Antique frames,  Antique picture frame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11765" t="9837" r="11765" b="10237"/>
          <a:stretch>
            <a:fillRect/>
          </a:stretch>
        </p:blipFill>
        <p:spPr bwMode="auto">
          <a:xfrm>
            <a:off x="785786" y="1500174"/>
            <a:ext cx="3714776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stellar" pitchFamily="18" charset="0"/>
              </a:rPr>
              <a:t>Paintings</a:t>
            </a:r>
            <a:endParaRPr lang="el-GR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9462" name="Picture 6" descr="Photo Frame PNG &amp; Photo Frame Transparent Clipart Free Download - The  colored aristocracy of St. Lou… | Photo frame design, Frame border design,  Gold picture frames"/>
          <p:cNvPicPr>
            <a:picLocks noChangeAspect="1" noChangeArrowheads="1"/>
          </p:cNvPicPr>
          <p:nvPr/>
        </p:nvPicPr>
        <p:blipFill>
          <a:blip r:embed="rId2"/>
          <a:srcRect l="10678" t="6701" r="8448" b="10816"/>
          <a:stretch>
            <a:fillRect/>
          </a:stretch>
        </p:blipFill>
        <p:spPr bwMode="auto">
          <a:xfrm rot="5400000">
            <a:off x="2536016" y="35697"/>
            <a:ext cx="3857652" cy="6929486"/>
          </a:xfrm>
          <a:prstGeom prst="rect">
            <a:avLst/>
          </a:prstGeom>
          <a:noFill/>
        </p:spPr>
      </p:pic>
      <p:sp>
        <p:nvSpPr>
          <p:cNvPr id="8" name="7 - TextBox"/>
          <p:cNvSpPr txBox="1"/>
          <p:nvPr/>
        </p:nvSpPr>
        <p:spPr>
          <a:xfrm>
            <a:off x="1750199" y="5857892"/>
            <a:ext cx="5643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2">
                    <a:lumMod val="25000"/>
                  </a:schemeClr>
                </a:solidFill>
                <a:latin typeface="Century Schoolbook" pitchFamily="18" charset="0"/>
              </a:rPr>
              <a:t>The Last Supper</a:t>
            </a:r>
            <a:r>
              <a:rPr lang="fr-FR" sz="2000" dirty="0" smtClean="0">
                <a:solidFill>
                  <a:schemeClr val="bg2">
                    <a:lumMod val="25000"/>
                  </a:schemeClr>
                </a:solidFill>
                <a:latin typeface="Century Schoolbook" pitchFamily="18" charset="0"/>
              </a:rPr>
              <a:t> 1492–1498 Milan, Italy</a:t>
            </a:r>
            <a:endParaRPr lang="el-GR" sz="2000" dirty="0">
              <a:solidFill>
                <a:schemeClr val="bg2">
                  <a:lumMod val="25000"/>
                </a:schemeClr>
              </a:solidFill>
              <a:latin typeface="Century Schoolbook" pitchFamily="18" charset="0"/>
            </a:endParaRPr>
          </a:p>
        </p:txBody>
      </p:sp>
      <p:pic>
        <p:nvPicPr>
          <p:cNvPr id="19464" name="Picture 8" descr="https://upload.wikimedia.org/wikipedia/commons/thumb/4/4b/%C3%9Altima_Cena_-_Da_Vinci_5.jpg/1024px-%C3%9Altima_Cena_-_Da_Vinci_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714488"/>
            <a:ext cx="6643734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3690</TotalTime>
  <Words>320</Words>
  <Application>Microsoft Office PowerPoint</Application>
  <PresentationFormat>Προβολή στην οθόνη (4:3)</PresentationFormat>
  <Paragraphs>28</Paragraphs>
  <Slides>14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5" baseType="lpstr">
      <vt:lpstr>Θέμα του Office</vt:lpstr>
      <vt:lpstr>Διαφάνεια 1</vt:lpstr>
      <vt:lpstr>biography</vt:lpstr>
      <vt:lpstr>Διαφάνεια 3</vt:lpstr>
      <vt:lpstr>HIS LIFE</vt:lpstr>
      <vt:lpstr>Paintings</vt:lpstr>
      <vt:lpstr>Paintings</vt:lpstr>
      <vt:lpstr>Paintings</vt:lpstr>
      <vt:lpstr>Paintings</vt:lpstr>
      <vt:lpstr>Paintings</vt:lpstr>
      <vt:lpstr>Paintings</vt:lpstr>
      <vt:lpstr>Drawings</vt:lpstr>
      <vt:lpstr>Fun facts about leonardo da vinci</vt:lpstr>
      <vt:lpstr>THROUGH MY EYES</vt:lpstr>
      <vt:lpstr>THE END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Γεώργιος</dc:creator>
  <cp:lastModifiedBy>Γεώργιος</cp:lastModifiedBy>
  <cp:revision>167</cp:revision>
  <dcterms:created xsi:type="dcterms:W3CDTF">2020-11-23T09:03:27Z</dcterms:created>
  <dcterms:modified xsi:type="dcterms:W3CDTF">2020-11-25T22:37:32Z</dcterms:modified>
</cp:coreProperties>
</file>