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Lst>
  <p:notesMasterIdLst>
    <p:notesMasterId r:id="rId14"/>
  </p:notesMasterIdLst>
  <p:handoutMasterIdLst>
    <p:handoutMasterId r:id="rId15"/>
  </p:handoutMasterIdLst>
  <p:sldIdLst>
    <p:sldId id="271" r:id="rId3"/>
    <p:sldId id="260" r:id="rId4"/>
    <p:sldId id="267" r:id="rId5"/>
    <p:sldId id="261" r:id="rId6"/>
    <p:sldId id="262" r:id="rId7"/>
    <p:sldId id="263" r:id="rId8"/>
    <p:sldId id="266" r:id="rId9"/>
    <p:sldId id="264" r:id="rId10"/>
    <p:sldId id="268" r:id="rId11"/>
    <p:sldId id="265" r:id="rId12"/>
    <p:sldId id="269" r:id="rId13"/>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IOGKA CHRYSOULA" initials="TC" lastIdx="1" clrIdx="0">
    <p:extLst>
      <p:ext uri="{19B8F6BF-5375-455C-9EA6-DF929625EA0E}">
        <p15:presenceInfo xmlns:p15="http://schemas.microsoft.com/office/powerpoint/2012/main" userId="TSIOGKA CHRYSOU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69" d="100"/>
          <a:sy n="69" d="100"/>
        </p:scale>
        <p:origin x="84" y="132"/>
      </p:cViewPr>
      <p:guideLst/>
    </p:cSldViewPr>
  </p:slideViewPr>
  <p:outlineViewPr>
    <p:cViewPr>
      <p:scale>
        <a:sx n="33" d="100"/>
        <a:sy n="33" d="100"/>
      </p:scale>
      <p:origin x="0" y="-15696"/>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6F51AF-A732-4B95-AD80-88A162DEE581}" type="datetime1">
              <a:rPr lang="el-GR" smtClean="0"/>
              <a:t>26/11/2020</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069EF6C-D7CA-4F0B-BF31-83834918D93B}" type="datetime1">
              <a:rPr lang="el-GR" smtClean="0"/>
              <a:t>26/11/2020</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10" name="Ορθογώνιο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Ορθογώνιο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Ορθογώνιο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Ομάδα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Ευθεία γραμμή σύνδεσης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n-US" dirty="0"/>
          </a:p>
        </p:txBody>
      </p:sp>
      <p:sp>
        <p:nvSpPr>
          <p:cNvPr id="20" name="Θέση ημερομηνίας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58AFCD6D-186F-4CB1-A992-04633AC8A8C3}" type="datetime1">
              <a:rPr lang="el-GR" smtClean="0"/>
              <a:t>26/11/2020</a:t>
            </a:fld>
            <a:endParaRPr lang="en-US" dirty="0"/>
          </a:p>
        </p:txBody>
      </p:sp>
      <p:sp>
        <p:nvSpPr>
          <p:cNvPr id="21" name="Σύμβολο κράτησης θέσης υποσέλιδου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22" name="Σύμβολο κράτησης θέσης αριθμού διαφάνειας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7D8ECF41-DDC8-4B30-8D26-EF64C934BA07}" type="datetime1">
              <a:rPr lang="el-GR" smtClean="0"/>
              <a:t>26/11/2020</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023329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991600" y="762000"/>
            <a:ext cx="2362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762000"/>
            <a:ext cx="8077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2228F978-E265-4C28-B13C-7CC9AF31FB44}" type="datetime1">
              <a:rPr lang="el-GR" smtClean="0"/>
              <a:t>26/11/2020</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1510073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10" name="Ορθογώνιο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Ορθογώνιο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Ορθογώνιο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Ομάδα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Ευθεία γραμμή σύνδεσης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n-US" dirty="0"/>
          </a:p>
        </p:txBody>
      </p:sp>
      <p:sp>
        <p:nvSpPr>
          <p:cNvPr id="20" name="Θέση ημερομηνίας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58AFCD6D-186F-4CB1-A992-04633AC8A8C3}" type="datetime1">
              <a:rPr lang="el-GR" smtClean="0"/>
              <a:t>26/11/2020</a:t>
            </a:fld>
            <a:endParaRPr lang="en-US" dirty="0"/>
          </a:p>
        </p:txBody>
      </p:sp>
      <p:sp>
        <p:nvSpPr>
          <p:cNvPr id="21" name="Σύμβολο κράτησης θέσης υποσέλιδου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22" name="Σύμβολο κράτησης θέσης αριθμού διαφάνειας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22EF7337-642E-41C0-A996-E878DE5B1E2D}" type="datetime1">
              <a:rPr lang="el-GR" smtClean="0"/>
              <a:t>26/11/2020</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15370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23" name="Ορθογώνιο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Ορθογώνιο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Ορθογώνιο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grpSp>
        <p:nvGrpSpPr>
          <p:cNvPr id="16" name="Ομάδα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Ευθεία γραμμή σύνδεσης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Θέση κειμένου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C4726F15-017D-47C2-A8E2-C8FB3AD810B8}" type="datetime1">
              <a:rPr lang="el-GR" smtClean="0"/>
              <a:t>26/11/2020</a:t>
            </a:fld>
            <a:endParaRPr dirty="0"/>
          </a:p>
        </p:txBody>
      </p:sp>
      <p:sp>
        <p:nvSpPr>
          <p:cNvPr id="5" name="Θέση υποσέλιδου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6680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6176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A47ADBAD-8C7A-4EC0-9718-CA6DB5272FEE}" type="datetime1">
              <a:rPr lang="el-GR" smtClean="0"/>
              <a:t>26/11/2020</a:t>
            </a:fld>
            <a:endParaRPr lang="en-US"/>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744672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69848" y="2792472"/>
            <a:ext cx="4663440" cy="3163825"/>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5" name="Θέση κειμένου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458712" y="2792471"/>
            <a:ext cx="4663440" cy="3164509"/>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7" name="Θέση ημερομηνίας 6"/>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8028775A-533D-4449-9986-9EFA972C7D2A}" type="datetime1">
              <a:rPr lang="el-GR" smtClean="0"/>
              <a:t>26/11/2020</a:t>
            </a:fld>
            <a:endParaRPr lang="en-US"/>
          </a:p>
        </p:txBody>
      </p:sp>
      <p:sp>
        <p:nvSpPr>
          <p:cNvPr id="8" name="Θέση υποσέλιδου 7"/>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929960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C966C6D0-2DBD-4904-AD46-9927370509CC}" type="datetime1">
              <a:rPr lang="el-GR" smtClean="0"/>
              <a:t>26/11/2020</a:t>
            </a:fld>
            <a:endParaRPr lang="en-US"/>
          </a:p>
        </p:txBody>
      </p:sp>
      <p:sp>
        <p:nvSpPr>
          <p:cNvPr id="4" name="Θέση υποσέλιδου 3"/>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Θέση αριθμού διαφάνειας 4"/>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667413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5E55D1BC-25AA-49FA-931F-2B51A7604E1A}" type="datetime1">
              <a:rPr lang="el-GR" smtClean="0"/>
              <a:t>26/11/2020</a:t>
            </a:fld>
            <a:endParaRPr lang="en-US"/>
          </a:p>
        </p:txBody>
      </p:sp>
      <p:sp>
        <p:nvSpPr>
          <p:cNvPr id="3" name="Θέση υποσέλιδου 2"/>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Θέση αριθμού διαφάνειας 3"/>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907247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Ορθογώνιο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600" b="0" kern="1200" cap="none" spc="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685800" y="609600"/>
            <a:ext cx="6858000" cy="5334000"/>
          </a:xfrm>
        </p:spPr>
        <p:txBody>
          <a:bodyPr rtlCol="0"/>
          <a:lstStyle>
            <a:lvl1pPr>
              <a:defRPr sz="19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1CA78744-24EC-494D-B7CB-8839643E769B}" type="datetime1">
              <a:rPr lang="el-GR" smtClean="0"/>
              <a:t>26/11/2020</a:t>
            </a:fld>
            <a:endParaRPr lang="en-US"/>
          </a:p>
        </p:txBody>
      </p:sp>
      <p:sp>
        <p:nvSpPr>
          <p:cNvPr id="9" name="Θέση υποσέλιδου 8"/>
          <p:cNvSpPr>
            <a:spLocks noGrp="1"/>
          </p:cNvSpPr>
          <p:nvPr>
            <p:ph type="ftr" sz="quarter" idx="11"/>
          </p:nvPr>
        </p:nvSpPr>
        <p:spPr>
          <a:xfrm>
            <a:off x="685801" y="6035040"/>
            <a:ext cx="4584700" cy="365760"/>
          </a:xfrm>
        </p:spPr>
        <p:txBody>
          <a:bodyPr rtlCol="0"/>
          <a:lstStyle>
            <a:lvl1pPr algn="l">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1" name="Θέση αριθμού διαφάνειας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488602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Σύμβολο κράτησης θέσης εικόνας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n-US" dirty="0"/>
          </a:p>
        </p:txBody>
      </p:sp>
      <p:sp>
        <p:nvSpPr>
          <p:cNvPr id="5" name="Θέση ημερομηνίας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fld id="{1CAB2649-1202-4868-BA4A-60237461304C}" type="datetime1">
              <a:rPr lang="el-GR" smtClean="0"/>
              <a:t>26/11/2020</a:t>
            </a:fld>
            <a:endParaRPr lang="en-US" dirty="0"/>
          </a:p>
        </p:txBody>
      </p:sp>
      <p:sp>
        <p:nvSpPr>
          <p:cNvPr id="6" name="Θέση υποσέλιδου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endParaRPr lang="el-GR"/>
          </a:p>
        </p:txBody>
      </p:sp>
      <p:sp>
        <p:nvSpPr>
          <p:cNvPr id="7" name="Θέση αριθμού διαφάνειας 6"/>
          <p:cNvSpPr>
            <a:spLocks noGrp="1"/>
          </p:cNvSpPr>
          <p:nvPr>
            <p:ph type="sldNum" sz="quarter" idx="12"/>
          </p:nvPr>
        </p:nvSpPr>
        <p:spPr>
          <a:xfrm>
            <a:off x="10396728" y="6035040"/>
            <a:ext cx="1225296" cy="365760"/>
          </a:xfrm>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
        <p:nvSpPr>
          <p:cNvPr id="12" name="Ορθογώνιο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77250" y="603504"/>
            <a:ext cx="3144774" cy="1645920"/>
          </a:xfrm>
        </p:spPr>
        <p:txBody>
          <a:bodyPr rtlCol="0" anchor="b">
            <a:noAutofit/>
          </a:bodyPr>
          <a:lstStyle>
            <a:lvl1pPr algn="l">
              <a:lnSpc>
                <a:spcPct val="100000"/>
              </a:lnSpc>
              <a:defRPr sz="2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Tree>
    <p:extLst>
      <p:ext uri="{BB962C8B-B14F-4D97-AF65-F5344CB8AC3E}">
        <p14:creationId xmlns:p14="http://schemas.microsoft.com/office/powerpoint/2010/main" val="2678223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useBgFill="1">
        <p:nvSpPr>
          <p:cNvPr id="9" name="Ορθογώνιο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Ορθογώνιο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Ορθογώνιο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Θέση τίτλου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l" dirty="0"/>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9B721D6-F633-492A-8060-B74549A20BB4}" type="datetime1">
              <a:rPr lang="el-GR" smtClean="0"/>
              <a:t>26/11/2020</a:t>
            </a:fld>
            <a:endParaRPr lang="en-US" dirty="0"/>
          </a:p>
        </p:txBody>
      </p:sp>
      <p:sp>
        <p:nvSpPr>
          <p:cNvPr id="5" name="Θέση υποσέλιδου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useBgFill="1">
        <p:nvSpPr>
          <p:cNvPr id="9" name="Ορθογώνιο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Ορθογώνιο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Ορθογώνιο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Θέση τίτλου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l" dirty="0"/>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9B721D6-F633-492A-8060-B74549A20BB4}" type="datetime1">
              <a:rPr lang="el-GR" smtClean="0"/>
              <a:t>26/11/2020</a:t>
            </a:fld>
            <a:endParaRPr lang="en-US" dirty="0"/>
          </a:p>
        </p:txBody>
      </p:sp>
      <p:sp>
        <p:nvSpPr>
          <p:cNvPr id="5" name="Θέση υποσέλιδου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75" r:id="rId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itannica.com/biography/Leonardo-da-Vinci" TargetMode="External"/><Relationship Id="rId2" Type="http://schemas.openxmlformats.org/officeDocument/2006/relationships/hyperlink" Target="https://www.notablebiographies.com/Ki-Lo/Leonardo-da-Vinci.html" TargetMode="External"/><Relationship Id="rId1" Type="http://schemas.openxmlformats.org/officeDocument/2006/relationships/slideLayout" Target="../slideLayouts/slideLayout2.xml"/><Relationship Id="rId4" Type="http://schemas.openxmlformats.org/officeDocument/2006/relationships/hyperlink" Target="https://www.livescience.com/39355-leonardo-da-vinci.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britannica.com/topic/Immaculate-Conception-Roman-Catholicism"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racollection.org.uk/ixbin/indexplus?record=O17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0"/>
            <a:ext cx="12191979" cy="6857990"/>
          </a:xfrm>
          <a:prstGeom prst="rect">
            <a:avLst/>
          </a:prstGeom>
        </p:spPr>
      </p:pic>
      <p:sp>
        <p:nvSpPr>
          <p:cNvPr id="64" name="Ορθογώνιο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Ορθογώνιο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t>LEONARDO DA VINCI </a:t>
            </a:r>
            <a:endParaRPr lang="el" sz="4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892350"/>
          </a:xfrm>
        </p:spPr>
        <p:txBody>
          <a:bodyPr rtlCol="0">
            <a:normAutofit/>
          </a:bodyPr>
          <a:lstStyle/>
          <a:p>
            <a:pPr rtl="0"/>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THROUGH MY EYES</a:t>
            </a:r>
          </a:p>
          <a:p>
            <a:pPr rtl="0"/>
            <a:r>
              <a:rPr lang="en-US" sz="1900" dirty="0">
                <a:solidFill>
                  <a:schemeClr val="tx1"/>
                </a:solidFill>
                <a:latin typeface="Tahoma" panose="020B0604030504040204" pitchFamily="34" charset="0"/>
                <a:ea typeface="Tahoma" panose="020B0604030504040204" pitchFamily="34" charset="0"/>
                <a:cs typeface="Tahoma" panose="020B0604030504040204" pitchFamily="34" charset="0"/>
              </a:rPr>
              <a:t>By Elpida Tsiogka B5</a:t>
            </a:r>
            <a:endParaRPr lang="el" sz="19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89539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A12B68-0E6C-4C41-BDE9-C624302805D8}"/>
              </a:ext>
            </a:extLst>
          </p:cNvPr>
          <p:cNvSpPr>
            <a:spLocks noGrp="1"/>
          </p:cNvSpPr>
          <p:nvPr>
            <p:ph type="title"/>
          </p:nvPr>
        </p:nvSpPr>
        <p:spPr>
          <a:xfrm>
            <a:off x="1845365" y="642594"/>
            <a:ext cx="8501270" cy="772606"/>
          </a:xfrm>
        </p:spPr>
        <p:txBody>
          <a:bodyPr>
            <a:normAutofit fontScale="90000"/>
          </a:bodyPr>
          <a:lstStyle/>
          <a:p>
            <a:r>
              <a:rPr lang="en-US" u="sng" dirty="0">
                <a:latin typeface="+mj-lt"/>
              </a:rPr>
              <a:t>My opinion about Leonardo Da Vinci</a:t>
            </a:r>
            <a:endParaRPr lang="el-GR" u="sng" dirty="0">
              <a:latin typeface="+mj-lt"/>
            </a:endParaRPr>
          </a:p>
        </p:txBody>
      </p:sp>
      <p:sp>
        <p:nvSpPr>
          <p:cNvPr id="3" name="Θέση περιεχομένου 2">
            <a:extLst>
              <a:ext uri="{FF2B5EF4-FFF2-40B4-BE49-F238E27FC236}">
                <a16:creationId xmlns:a16="http://schemas.microsoft.com/office/drawing/2014/main" id="{3ED6B99C-3528-481A-8434-AA29734D9FDD}"/>
              </a:ext>
            </a:extLst>
          </p:cNvPr>
          <p:cNvSpPr>
            <a:spLocks noGrp="1"/>
          </p:cNvSpPr>
          <p:nvPr>
            <p:ph idx="1"/>
          </p:nvPr>
        </p:nvSpPr>
        <p:spPr>
          <a:xfrm>
            <a:off x="1066800" y="1934816"/>
            <a:ext cx="10058400" cy="4017927"/>
          </a:xfrm>
        </p:spPr>
        <p:txBody>
          <a:bodyPr>
            <a:normAutofit/>
          </a:bodyPr>
          <a:lstStyle/>
          <a:p>
            <a:pPr marL="0" indent="0">
              <a:buNone/>
            </a:pPr>
            <a:r>
              <a:rPr lang="en-US" sz="1600" b="0" i="0" dirty="0">
                <a:solidFill>
                  <a:srgbClr val="464646"/>
                </a:solidFill>
                <a:effectLst/>
                <a:latin typeface="Georgia" panose="02040502050405020303" pitchFamily="18" charset="0"/>
              </a:rPr>
              <a:t>  </a:t>
            </a:r>
            <a:r>
              <a:rPr lang="en-US" sz="2000" b="0" i="0" dirty="0">
                <a:effectLst/>
                <a:latin typeface="Georgia" panose="02040502050405020303" pitchFamily="18" charset="0"/>
              </a:rPr>
              <a:t>All artists have their ways and their techniques </a:t>
            </a:r>
            <a:r>
              <a:rPr lang="en-US" sz="1900" b="0" i="0" dirty="0">
                <a:effectLst/>
                <a:latin typeface="Georgia" panose="02040502050405020303" pitchFamily="18" charset="0"/>
              </a:rPr>
              <a:t>.</a:t>
            </a:r>
            <a:r>
              <a:rPr lang="en-US" sz="1900" b="0" i="0" dirty="0">
                <a:solidFill>
                  <a:srgbClr val="000000"/>
                </a:solidFill>
                <a:effectLst/>
                <a:latin typeface="Verdana" panose="020B0604030504040204" pitchFamily="34" charset="0"/>
              </a:rPr>
              <a:t> </a:t>
            </a:r>
            <a:r>
              <a:rPr lang="en-US" sz="1900" b="0" i="0" dirty="0">
                <a:solidFill>
                  <a:srgbClr val="000000"/>
                </a:solidFill>
                <a:effectLst/>
                <a:latin typeface="Georgia" panose="02040502050405020303" pitchFamily="18" charset="0"/>
              </a:rPr>
              <a:t>Leonardo da Vinci is easily recognized as one of the greatest painters the world has ever known </a:t>
            </a:r>
            <a:r>
              <a:rPr lang="en-US" sz="1400" b="0" i="0" dirty="0">
                <a:solidFill>
                  <a:srgbClr val="000000"/>
                </a:solidFill>
                <a:effectLst/>
                <a:latin typeface="Georgia" panose="02040502050405020303" pitchFamily="18" charset="0"/>
              </a:rPr>
              <a:t>. </a:t>
            </a:r>
            <a:r>
              <a:rPr lang="en-US" sz="1900" b="0" i="0" dirty="0">
                <a:solidFill>
                  <a:srgbClr val="000000"/>
                </a:solidFill>
                <a:effectLst/>
                <a:latin typeface="Georgia" panose="02040502050405020303" pitchFamily="18" charset="0"/>
              </a:rPr>
              <a:t>He was the most genius of all time</a:t>
            </a:r>
            <a:r>
              <a:rPr lang="en-US" sz="1900" b="0" i="0" dirty="0">
                <a:effectLst/>
                <a:latin typeface="Georgia" panose="02040502050405020303" pitchFamily="18" charset="0"/>
              </a:rPr>
              <a:t> .</a:t>
            </a:r>
            <a:r>
              <a:rPr lang="en-US" sz="2000" dirty="0">
                <a:latin typeface="Georgia" panose="02040502050405020303" pitchFamily="18" charset="0"/>
              </a:rPr>
              <a:t>H</a:t>
            </a:r>
            <a:r>
              <a:rPr lang="en-US" sz="2000" b="0" i="0" dirty="0">
                <a:effectLst/>
                <a:latin typeface="Georgia" panose="02040502050405020303" pitchFamily="18" charset="0"/>
              </a:rPr>
              <a:t>is ways and his techniques were recognized</a:t>
            </a:r>
            <a:r>
              <a:rPr lang="en-US" sz="2000" b="0" i="0" dirty="0">
                <a:effectLst/>
                <a:latin typeface="Open Sans"/>
              </a:rPr>
              <a:t>. </a:t>
            </a:r>
            <a:r>
              <a:rPr lang="en-US" sz="2000" i="0" dirty="0">
                <a:effectLst/>
                <a:latin typeface="Georgia" panose="02040502050405020303" pitchFamily="18" charset="0"/>
              </a:rPr>
              <a:t>Painting was really  just one of Leonardo’s pastimes.</a:t>
            </a:r>
            <a:r>
              <a:rPr lang="en-US" sz="2000" b="0" i="0" dirty="0">
                <a:solidFill>
                  <a:srgbClr val="000000"/>
                </a:solidFill>
                <a:effectLst/>
                <a:latin typeface="Georgia" panose="02040502050405020303" pitchFamily="18" charset="0"/>
              </a:rPr>
              <a:t> Leonardo </a:t>
            </a:r>
            <a:r>
              <a:rPr lang="en-US" sz="1900" b="0" i="0" dirty="0">
                <a:solidFill>
                  <a:srgbClr val="000000"/>
                </a:solidFill>
                <a:effectLst/>
                <a:latin typeface="Georgia" panose="02040502050405020303" pitchFamily="18" charset="0"/>
              </a:rPr>
              <a:t>D</a:t>
            </a:r>
            <a:r>
              <a:rPr lang="en-US" sz="1900" b="0" i="0" dirty="0">
                <a:effectLst/>
                <a:latin typeface="Georgia" panose="02040502050405020303" pitchFamily="18" charset="0"/>
              </a:rPr>
              <a:t>a Vinci never used intense or bold colors or tints in contrasting colors but he used natural hues that were muted in intensity. </a:t>
            </a:r>
            <a:r>
              <a:rPr lang="en-US" sz="2000" b="0" i="0" dirty="0">
                <a:effectLst/>
                <a:latin typeface="Georgia" panose="02040502050405020303" pitchFamily="18" charset="0"/>
              </a:rPr>
              <a:t>Leonardo Da Vinci was a genius and so very knowledgeable and used to hard work and working with his hands. </a:t>
            </a:r>
            <a:r>
              <a:rPr lang="en-US" sz="1900" b="0" i="0" dirty="0">
                <a:effectLst/>
                <a:latin typeface="Georgia" panose="02040502050405020303" pitchFamily="18" charset="0"/>
              </a:rPr>
              <a:t>He is among the greatest painters in history and, some claim, the most gifted person the world has ever known</a:t>
            </a:r>
            <a:r>
              <a:rPr lang="en-US" sz="1900" dirty="0">
                <a:latin typeface="Georgia" panose="02040502050405020303" pitchFamily="18" charset="0"/>
              </a:rPr>
              <a:t>.</a:t>
            </a:r>
            <a:endParaRPr lang="en-US" sz="1900" b="0" i="0" dirty="0">
              <a:effectLst/>
              <a:latin typeface="Georgia" panose="02040502050405020303" pitchFamily="18" charset="0"/>
            </a:endParaRPr>
          </a:p>
        </p:txBody>
      </p:sp>
      <p:sp>
        <p:nvSpPr>
          <p:cNvPr id="4" name="Θέση ημερομηνίας 3">
            <a:extLst>
              <a:ext uri="{FF2B5EF4-FFF2-40B4-BE49-F238E27FC236}">
                <a16:creationId xmlns:a16="http://schemas.microsoft.com/office/drawing/2014/main" id="{B1B6DE90-F4E4-4DD3-ADE3-C5C6C082C74C}"/>
              </a:ext>
            </a:extLst>
          </p:cNvPr>
          <p:cNvSpPr>
            <a:spLocks noGrp="1"/>
          </p:cNvSpPr>
          <p:nvPr>
            <p:ph type="dt" sz="half" idx="10"/>
          </p:nvPr>
        </p:nvSpPr>
        <p:spPr/>
        <p:txBody>
          <a:bodyPr/>
          <a:lstStyle/>
          <a:p>
            <a:fld id="{22EF7337-642E-41C0-A996-E878DE5B1E2D}" type="datetime1">
              <a:rPr lang="el-GR" smtClean="0"/>
              <a:t>26/11/2020</a:t>
            </a:fld>
            <a:endParaRPr lang="en-US"/>
          </a:p>
        </p:txBody>
      </p:sp>
      <p:pic>
        <p:nvPicPr>
          <p:cNvPr id="6" name="Εικόνα 5" descr="Εικόνα που περιέχει ρούχα, ντύσιμο, άνδρας, καπέλο&#10;&#10;Περιγραφή που δημιουργήθηκε αυτόματα">
            <a:extLst>
              <a:ext uri="{FF2B5EF4-FFF2-40B4-BE49-F238E27FC236}">
                <a16:creationId xmlns:a16="http://schemas.microsoft.com/office/drawing/2014/main" id="{BB84180D-1AA4-4EA9-881E-D191D1F73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135" y="4536357"/>
            <a:ext cx="2857500" cy="1498683"/>
          </a:xfrm>
          <a:prstGeom prst="rect">
            <a:avLst/>
          </a:prstGeom>
        </p:spPr>
      </p:pic>
    </p:spTree>
    <p:extLst>
      <p:ext uri="{BB962C8B-B14F-4D97-AF65-F5344CB8AC3E}">
        <p14:creationId xmlns:p14="http://schemas.microsoft.com/office/powerpoint/2010/main" val="33501548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solidDmnd">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031F64-6550-42D5-B925-986B17C3073D}"/>
              </a:ext>
            </a:extLst>
          </p:cNvPr>
          <p:cNvSpPr>
            <a:spLocks noGrp="1"/>
          </p:cNvSpPr>
          <p:nvPr>
            <p:ph type="title"/>
          </p:nvPr>
        </p:nvSpPr>
        <p:spPr>
          <a:xfrm>
            <a:off x="1066800" y="642594"/>
            <a:ext cx="10058400" cy="762136"/>
          </a:xfrm>
        </p:spPr>
        <p:txBody>
          <a:bodyPr>
            <a:normAutofit/>
          </a:bodyPr>
          <a:lstStyle/>
          <a:p>
            <a:r>
              <a:rPr lang="en-US" dirty="0"/>
              <a:t>              </a:t>
            </a:r>
            <a:r>
              <a:rPr lang="en-US" u="sng" dirty="0">
                <a:latin typeface="+mj-lt"/>
              </a:rPr>
              <a:t>BIBLIOGRAPHIC REPORT</a:t>
            </a:r>
            <a:endParaRPr lang="el-GR" u="sng" dirty="0">
              <a:latin typeface="+mj-lt"/>
            </a:endParaRPr>
          </a:p>
        </p:txBody>
      </p:sp>
      <p:sp>
        <p:nvSpPr>
          <p:cNvPr id="4" name="Θέση ημερομηνίας 3">
            <a:extLst>
              <a:ext uri="{FF2B5EF4-FFF2-40B4-BE49-F238E27FC236}">
                <a16:creationId xmlns:a16="http://schemas.microsoft.com/office/drawing/2014/main" id="{FEB315E8-1B3D-4020-81DA-6ABEC7A56764}"/>
              </a:ext>
            </a:extLst>
          </p:cNvPr>
          <p:cNvSpPr>
            <a:spLocks noGrp="1"/>
          </p:cNvSpPr>
          <p:nvPr>
            <p:ph type="dt" sz="half" idx="10"/>
          </p:nvPr>
        </p:nvSpPr>
        <p:spPr/>
        <p:txBody>
          <a:bodyPr/>
          <a:lstStyle/>
          <a:p>
            <a:fld id="{22EF7337-642E-41C0-A996-E878DE5B1E2D}" type="datetime1">
              <a:rPr lang="el-GR" smtClean="0"/>
              <a:t>26/11/2020</a:t>
            </a:fld>
            <a:endParaRPr lang="en-US"/>
          </a:p>
        </p:txBody>
      </p:sp>
      <p:sp>
        <p:nvSpPr>
          <p:cNvPr id="12" name="Θέση περιεχομένου 11">
            <a:extLst>
              <a:ext uri="{FF2B5EF4-FFF2-40B4-BE49-F238E27FC236}">
                <a16:creationId xmlns:a16="http://schemas.microsoft.com/office/drawing/2014/main" id="{5148876D-46EA-4E75-945B-2DD8B28FBE7E}"/>
              </a:ext>
            </a:extLst>
          </p:cNvPr>
          <p:cNvSpPr>
            <a:spLocks noGrp="1"/>
          </p:cNvSpPr>
          <p:nvPr>
            <p:ph idx="1"/>
          </p:nvPr>
        </p:nvSpPr>
        <p:spPr>
          <a:xfrm>
            <a:off x="1066800" y="2854036"/>
            <a:ext cx="10058400" cy="3098708"/>
          </a:xfrm>
        </p:spPr>
        <p:txBody>
          <a:bodyPr/>
          <a:lstStyle/>
          <a:p>
            <a:pPr>
              <a:buFont typeface="Wingdings" panose="05000000000000000000" pitchFamily="2" charset="2"/>
              <a:buChar char="v"/>
            </a:pPr>
            <a:r>
              <a:rPr lang="en-US" sz="2000" dirty="0">
                <a:hlinkClick r:id="rId2">
                  <a:extLst>
                    <a:ext uri="{A12FA001-AC4F-418D-AE19-62706E023703}">
                      <ahyp:hlinkClr xmlns:ahyp="http://schemas.microsoft.com/office/drawing/2018/hyperlinkcolor" val="tx"/>
                    </a:ext>
                  </a:extLst>
                </a:hlinkClick>
              </a:rPr>
              <a:t>Leonardo da Vinci Biography - life, family, childhood ... (notablebiographies.com)</a:t>
            </a:r>
            <a:endParaRPr lang="el-GR" sz="2000" dirty="0"/>
          </a:p>
          <a:p>
            <a:pPr>
              <a:buFont typeface="Wingdings" panose="05000000000000000000" pitchFamily="2" charset="2"/>
              <a:buChar char="v"/>
            </a:pPr>
            <a:r>
              <a:rPr lang="en-US" sz="2000" dirty="0">
                <a:hlinkClick r:id="rId3">
                  <a:extLst>
                    <a:ext uri="{A12FA001-AC4F-418D-AE19-62706E023703}">
                      <ahyp:hlinkClr xmlns:ahyp="http://schemas.microsoft.com/office/drawing/2018/hyperlinkcolor" val="tx"/>
                    </a:ext>
                  </a:extLst>
                </a:hlinkClick>
              </a:rPr>
              <a:t>Leonardo da Vinci | Biography, Paintings, Drawings ... (britannica.com)</a:t>
            </a:r>
            <a:endParaRPr lang="el-GR" sz="2000" dirty="0">
              <a:solidFill>
                <a:schemeClr val="accent4">
                  <a:lumMod val="75000"/>
                </a:schemeClr>
              </a:solidFill>
            </a:endParaRPr>
          </a:p>
          <a:p>
            <a:pPr>
              <a:buFont typeface="Wingdings" panose="05000000000000000000" pitchFamily="2" charset="2"/>
              <a:buChar char="v"/>
            </a:pPr>
            <a:r>
              <a:rPr lang="en-US" sz="2000" dirty="0">
                <a:hlinkClick r:id="rId4">
                  <a:extLst>
                    <a:ext uri="{A12FA001-AC4F-418D-AE19-62706E023703}">
                      <ahyp:hlinkClr xmlns:ahyp="http://schemas.microsoft.com/office/drawing/2018/hyperlinkcolor" val="tx"/>
                    </a:ext>
                  </a:extLst>
                </a:hlinkClick>
              </a:rPr>
              <a:t>Leonardo da Vinci: Facts &amp; Biography | Live Science</a:t>
            </a:r>
            <a:endParaRPr lang="en-US" sz="2000" dirty="0"/>
          </a:p>
          <a:p>
            <a:endParaRPr lang="el-GR" dirty="0"/>
          </a:p>
        </p:txBody>
      </p:sp>
    </p:spTree>
    <p:extLst>
      <p:ext uri="{BB962C8B-B14F-4D97-AF65-F5344CB8AC3E}">
        <p14:creationId xmlns:p14="http://schemas.microsoft.com/office/powerpoint/2010/main" val="466043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DE241E-89FB-4AFD-9958-6CE70B879AB8}"/>
              </a:ext>
            </a:extLst>
          </p:cNvPr>
          <p:cNvSpPr>
            <a:spLocks noGrp="1"/>
          </p:cNvSpPr>
          <p:nvPr>
            <p:ph type="title"/>
          </p:nvPr>
        </p:nvSpPr>
        <p:spPr>
          <a:xfrm>
            <a:off x="990600" y="562214"/>
            <a:ext cx="10210800" cy="589858"/>
          </a:xfrm>
        </p:spPr>
        <p:txBody>
          <a:bodyPr>
            <a:normAutofit fontScale="90000"/>
          </a:bodyPr>
          <a:lstStyle/>
          <a:p>
            <a:r>
              <a:rPr lang="en-US" sz="4000" u="sng" dirty="0">
                <a:latin typeface="Avenir Next LT Pro Light" panose="020B0304020202020204" pitchFamily="34" charset="0"/>
              </a:rPr>
              <a:t>A FEW WORDS ABOYT HIS PERSONAL LIFE</a:t>
            </a:r>
            <a:endParaRPr lang="el-GR" u="sng" dirty="0">
              <a:latin typeface="Avenir Next LT Pro Light" panose="020B0304020202020204" pitchFamily="34" charset="0"/>
            </a:endParaRPr>
          </a:p>
        </p:txBody>
      </p:sp>
      <p:sp>
        <p:nvSpPr>
          <p:cNvPr id="3" name="Θέση περιεχομένου 2">
            <a:extLst>
              <a:ext uri="{FF2B5EF4-FFF2-40B4-BE49-F238E27FC236}">
                <a16:creationId xmlns:a16="http://schemas.microsoft.com/office/drawing/2014/main" id="{0B9078E8-1D5C-4732-A4E0-3BD7358C096C}"/>
              </a:ext>
            </a:extLst>
          </p:cNvPr>
          <p:cNvSpPr>
            <a:spLocks noGrp="1"/>
          </p:cNvSpPr>
          <p:nvPr>
            <p:ph idx="1"/>
          </p:nvPr>
        </p:nvSpPr>
        <p:spPr>
          <a:xfrm>
            <a:off x="1066800" y="2168013"/>
            <a:ext cx="10058400" cy="3934870"/>
          </a:xfrm>
          <a:noFill/>
        </p:spPr>
        <p:txBody>
          <a:bodyPr>
            <a:normAutofit fontScale="77500" lnSpcReduction="20000"/>
          </a:bodyPr>
          <a:lstStyle/>
          <a:p>
            <a:pPr marL="0" indent="0">
              <a:buNone/>
            </a:pPr>
            <a:br>
              <a:rPr lang="en-US" sz="2000" b="1" i="0" dirty="0">
                <a:solidFill>
                  <a:srgbClr val="1A1A1A"/>
                </a:solidFill>
                <a:effectLst/>
                <a:latin typeface="Georgia" panose="02040502050405020303" pitchFamily="18" charset="0"/>
              </a:rPr>
            </a:br>
            <a:endParaRPr lang="en-US" sz="2000" b="1" i="0" dirty="0">
              <a:solidFill>
                <a:srgbClr val="1A1A1A"/>
              </a:solidFill>
              <a:effectLst/>
              <a:latin typeface="Georgia" panose="02040502050405020303" pitchFamily="18" charset="0"/>
            </a:endParaRPr>
          </a:p>
          <a:p>
            <a:pPr>
              <a:buFont typeface="Wingdings" panose="05000000000000000000" pitchFamily="2" charset="2"/>
              <a:buChar char="v"/>
            </a:pPr>
            <a:r>
              <a:rPr lang="en-US" sz="2000" b="1" i="0" dirty="0">
                <a:solidFill>
                  <a:srgbClr val="1A1A1A"/>
                </a:solidFill>
                <a:effectLst/>
                <a:latin typeface="Georgia" panose="02040502050405020303" pitchFamily="18" charset="0"/>
              </a:rPr>
              <a:t>Leonardo( di ser Piero) </a:t>
            </a:r>
            <a:r>
              <a:rPr lang="en-US" sz="2000" b="1" dirty="0">
                <a:solidFill>
                  <a:srgbClr val="1A1A1A"/>
                </a:solidFill>
                <a:latin typeface="Georgia" panose="02040502050405020303" pitchFamily="18" charset="0"/>
              </a:rPr>
              <a:t>D</a:t>
            </a:r>
            <a:r>
              <a:rPr lang="en-US" sz="2000" b="1" i="0" dirty="0">
                <a:solidFill>
                  <a:srgbClr val="1A1A1A"/>
                </a:solidFill>
                <a:effectLst/>
                <a:latin typeface="Georgia" panose="02040502050405020303" pitchFamily="18" charset="0"/>
              </a:rPr>
              <a:t>a Vinci was </a:t>
            </a:r>
            <a:r>
              <a:rPr lang="en-US" sz="2000" b="0" i="0" dirty="0">
                <a:solidFill>
                  <a:srgbClr val="1A1A1A"/>
                </a:solidFill>
                <a:effectLst/>
                <a:latin typeface="Georgia" panose="02040502050405020303" pitchFamily="18" charset="0"/>
              </a:rPr>
              <a:t>born April </a:t>
            </a:r>
            <a:r>
              <a:rPr lang="el-GR" sz="2000" b="0" i="0" dirty="0">
                <a:solidFill>
                  <a:srgbClr val="1A1A1A"/>
                </a:solidFill>
                <a:effectLst/>
                <a:latin typeface="Georgia" panose="02040502050405020303" pitchFamily="18" charset="0"/>
              </a:rPr>
              <a:t>15, </a:t>
            </a:r>
            <a:r>
              <a:rPr lang="en-US" sz="2000" b="0" i="0" dirty="0">
                <a:solidFill>
                  <a:srgbClr val="1A1A1A"/>
                </a:solidFill>
                <a:effectLst/>
                <a:latin typeface="Georgia" panose="02040502050405020303" pitchFamily="18" charset="0"/>
              </a:rPr>
              <a:t>1452,</a:t>
            </a:r>
            <a:r>
              <a:rPr lang="el-GR" sz="2000" b="0" i="0" dirty="0">
                <a:solidFill>
                  <a:srgbClr val="1A1A1A"/>
                </a:solidFill>
                <a:effectLst/>
                <a:latin typeface="Georgia" panose="02040502050405020303" pitchFamily="18" charset="0"/>
              </a:rPr>
              <a:t> </a:t>
            </a:r>
            <a:r>
              <a:rPr lang="en-US" sz="2000" b="0" i="0" dirty="0">
                <a:solidFill>
                  <a:srgbClr val="1A1A1A"/>
                </a:solidFill>
                <a:effectLst/>
                <a:latin typeface="Georgia" panose="02040502050405020303" pitchFamily="18" charset="0"/>
              </a:rPr>
              <a:t>Anchiano near Vinci Republic of Florence</a:t>
            </a:r>
            <a:r>
              <a:rPr lang="el-GR" sz="2000" b="0" i="0" dirty="0">
                <a:solidFill>
                  <a:srgbClr val="1A1A1A"/>
                </a:solidFill>
                <a:effectLst/>
                <a:latin typeface="Georgia" panose="02040502050405020303" pitchFamily="18" charset="0"/>
              </a:rPr>
              <a:t> </a:t>
            </a:r>
            <a:r>
              <a:rPr lang="en-US" sz="2000" b="0" i="0" dirty="0">
                <a:solidFill>
                  <a:srgbClr val="1A1A1A"/>
                </a:solidFill>
                <a:effectLst/>
                <a:latin typeface="Georgia" panose="02040502050405020303" pitchFamily="18" charset="0"/>
              </a:rPr>
              <a:t>( Italy) and </a:t>
            </a:r>
            <a:r>
              <a:rPr lang="en-US" sz="1800" b="0" i="0" dirty="0">
                <a:solidFill>
                  <a:srgbClr val="1A1A1A"/>
                </a:solidFill>
                <a:effectLst/>
                <a:latin typeface="Georgia" panose="02040502050405020303" pitchFamily="18" charset="0"/>
              </a:rPr>
              <a:t>died May 2, </a:t>
            </a:r>
            <a:r>
              <a:rPr lang="en-US" sz="2000" b="0" i="0" dirty="0">
                <a:solidFill>
                  <a:srgbClr val="1A1A1A"/>
                </a:solidFill>
                <a:effectLst/>
                <a:latin typeface="Georgia" panose="02040502050405020303" pitchFamily="18" charset="0"/>
              </a:rPr>
              <a:t>1519 Cloux (France). He applied his creativity to every realm in which graphic representation is used: he was a painter, sculptor, architect, and engineer. But he went even beyond that. He used his superb intellect and mastery of the art of </a:t>
            </a:r>
            <a:r>
              <a:rPr lang="en-US" sz="2000" b="0" i="0" u="none" strike="noStrike" dirty="0">
                <a:effectLst/>
                <a:latin typeface="Georgia" panose="02040502050405020303" pitchFamily="18" charset="0"/>
              </a:rPr>
              <a:t>drawing</a:t>
            </a:r>
            <a:r>
              <a:rPr lang="en-US" sz="2000" b="0" i="0" dirty="0">
                <a:solidFill>
                  <a:srgbClr val="1A1A1A"/>
                </a:solidFill>
                <a:effectLst/>
                <a:latin typeface="Georgia" panose="02040502050405020303" pitchFamily="18" charset="0"/>
              </a:rPr>
              <a:t> to study nature itself a line of inquiry that allowed his dual pursuits of art and </a:t>
            </a:r>
            <a:r>
              <a:rPr lang="en-US" sz="2000" b="0" i="0" u="none" strike="noStrike" dirty="0">
                <a:effectLst/>
                <a:latin typeface="Georgia" panose="02040502050405020303" pitchFamily="18" charset="0"/>
              </a:rPr>
              <a:t>science</a:t>
            </a:r>
            <a:r>
              <a:rPr lang="en-US" sz="2000" b="0" i="0" dirty="0">
                <a:solidFill>
                  <a:srgbClr val="1A1A1A"/>
                </a:solidFill>
                <a:effectLst/>
                <a:latin typeface="Georgia" panose="02040502050405020303" pitchFamily="18" charset="0"/>
              </a:rPr>
              <a:t> to flourish.</a:t>
            </a:r>
            <a:r>
              <a:rPr lang="en-US" sz="2400" b="0" i="0" dirty="0">
                <a:solidFill>
                  <a:srgbClr val="1A1A1A"/>
                </a:solidFill>
                <a:effectLst/>
                <a:latin typeface="Georgia" panose="02040502050405020303" pitchFamily="18" charset="0"/>
              </a:rPr>
              <a:t> </a:t>
            </a:r>
            <a:r>
              <a:rPr lang="en-US" sz="2100" dirty="0">
                <a:solidFill>
                  <a:srgbClr val="1A1A1A"/>
                </a:solidFill>
                <a:latin typeface="Georgia" panose="02040502050405020303" pitchFamily="18" charset="0"/>
              </a:rPr>
              <a:t> Also s</a:t>
            </a:r>
            <a:r>
              <a:rPr lang="en-US" sz="2100" b="0" i="0" dirty="0">
                <a:solidFill>
                  <a:srgbClr val="1A1A1A"/>
                </a:solidFill>
                <a:effectLst/>
                <a:latin typeface="Georgia" panose="02040502050405020303" pitchFamily="18" charset="0"/>
              </a:rPr>
              <a:t>ome of the writings in his notebooks suggest that he may have been a vegetarian, and there is also some speculation that he may have been homosexual</a:t>
            </a:r>
            <a:r>
              <a:rPr lang="en-US" sz="2400" b="0" i="0" dirty="0">
                <a:solidFill>
                  <a:srgbClr val="1A1A1A"/>
                </a:solidFill>
                <a:effectLst/>
                <a:latin typeface="Georgia" panose="02040502050405020303" pitchFamily="18" charset="0"/>
              </a:rPr>
              <a:t>.</a:t>
            </a:r>
            <a:endParaRPr lang="en-US" sz="2000" b="0" i="0" dirty="0">
              <a:solidFill>
                <a:srgbClr val="1A1A1A"/>
              </a:solidFill>
              <a:effectLst/>
              <a:latin typeface="Georgia" panose="02040502050405020303" pitchFamily="18" charset="0"/>
            </a:endParaRPr>
          </a:p>
          <a:p>
            <a:pPr>
              <a:buFont typeface="Wingdings" panose="05000000000000000000" pitchFamily="2" charset="2"/>
              <a:buChar char="v"/>
            </a:pPr>
            <a:r>
              <a:rPr lang="en-US" sz="2000" b="1" i="0" dirty="0">
                <a:solidFill>
                  <a:srgbClr val="1A1A1A"/>
                </a:solidFill>
                <a:effectLst/>
                <a:latin typeface="Georgia" panose="02040502050405020303" pitchFamily="18" charset="0"/>
              </a:rPr>
              <a:t>Leonardo’s parents </a:t>
            </a:r>
            <a:r>
              <a:rPr lang="en-US" sz="2000" b="0" i="0" dirty="0">
                <a:solidFill>
                  <a:srgbClr val="1A1A1A"/>
                </a:solidFill>
                <a:effectLst/>
                <a:latin typeface="Georgia" panose="02040502050405020303" pitchFamily="18" charset="0"/>
              </a:rPr>
              <a:t>were unmarried at the time of his birth. His father Ser Piero was a Florentine </a:t>
            </a:r>
            <a:r>
              <a:rPr lang="en-US" sz="2000" b="0" i="0" u="none" strike="noStrike" dirty="0">
                <a:effectLst/>
                <a:latin typeface="Georgia" panose="02040502050405020303" pitchFamily="18" charset="0"/>
              </a:rPr>
              <a:t>notary</a:t>
            </a:r>
            <a:r>
              <a:rPr lang="en-US" sz="2000" b="0" i="0" dirty="0">
                <a:solidFill>
                  <a:srgbClr val="1A1A1A"/>
                </a:solidFill>
                <a:effectLst/>
                <a:latin typeface="Georgia" panose="02040502050405020303" pitchFamily="18" charset="0"/>
              </a:rPr>
              <a:t> and landlord and his mother Caterina was a young peasant woman who shortly thereafter married an artisan. Leonardo grew up on his father’s family’s estateand received the usual </a:t>
            </a:r>
            <a:r>
              <a:rPr lang="en-US" sz="2000" b="0" i="0" u="none" strike="noStrike" dirty="0">
                <a:effectLst/>
                <a:latin typeface="Georgia" panose="02040502050405020303" pitchFamily="18" charset="0"/>
              </a:rPr>
              <a:t>elementary education</a:t>
            </a:r>
            <a:r>
              <a:rPr lang="en-US" sz="2000" b="0" i="0" dirty="0">
                <a:effectLst/>
                <a:latin typeface="Georgia" panose="02040502050405020303" pitchFamily="18" charset="0"/>
              </a:rPr>
              <a:t> </a:t>
            </a:r>
            <a:r>
              <a:rPr lang="en-US" sz="2000" b="0" i="0" dirty="0">
                <a:solidFill>
                  <a:srgbClr val="1A1A1A"/>
                </a:solidFill>
                <a:effectLst/>
                <a:latin typeface="Georgia" panose="02040502050405020303" pitchFamily="18" charset="0"/>
              </a:rPr>
              <a:t>of that day: reading, </a:t>
            </a:r>
            <a:r>
              <a:rPr lang="en-US" sz="2000" b="0" i="0" u="none" strike="noStrike" dirty="0">
                <a:effectLst/>
                <a:latin typeface="Georgia" panose="02040502050405020303" pitchFamily="18" charset="0"/>
              </a:rPr>
              <a:t>writing</a:t>
            </a:r>
            <a:r>
              <a:rPr lang="en-US" sz="2000" b="0" i="0" dirty="0">
                <a:solidFill>
                  <a:srgbClr val="1A1A1A"/>
                </a:solidFill>
                <a:effectLst/>
                <a:latin typeface="Georgia" panose="02040502050405020303" pitchFamily="18" charset="0"/>
              </a:rPr>
              <a:t>, and arithmetic. Leonardo did not seriously study </a:t>
            </a:r>
            <a:r>
              <a:rPr lang="en-US" sz="2000" b="0" i="0" u="none" strike="noStrike" dirty="0">
                <a:effectLst/>
                <a:latin typeface="Georgia" panose="02040502050405020303" pitchFamily="18" charset="0"/>
              </a:rPr>
              <a:t>Latin</a:t>
            </a:r>
            <a:r>
              <a:rPr lang="en-US" sz="2000" u="none" strike="noStrike" dirty="0">
                <a:latin typeface="Georgia" panose="02040502050405020303" pitchFamily="18" charset="0"/>
              </a:rPr>
              <a:t> </a:t>
            </a:r>
            <a:r>
              <a:rPr lang="en-US" sz="2000" b="0" i="0" dirty="0">
                <a:effectLst/>
                <a:latin typeface="Georgia" panose="02040502050405020303" pitchFamily="18" charset="0"/>
              </a:rPr>
              <a:t> </a:t>
            </a:r>
            <a:r>
              <a:rPr lang="en-US" sz="2000" b="0" i="0" dirty="0">
                <a:solidFill>
                  <a:srgbClr val="1A1A1A"/>
                </a:solidFill>
                <a:effectLst/>
                <a:latin typeface="Georgia" panose="02040502050405020303" pitchFamily="18" charset="0"/>
              </a:rPr>
              <a:t>the key language of traditional learning, until much later when he acquired a working knowledge of it on his own. He also did not apply himself to higher </a:t>
            </a:r>
            <a:r>
              <a:rPr lang="en-US" sz="2000" b="0" i="0" u="none" strike="noStrike" dirty="0">
                <a:effectLst/>
                <a:latin typeface="Georgia" panose="02040502050405020303" pitchFamily="18" charset="0"/>
              </a:rPr>
              <a:t>mathematics</a:t>
            </a:r>
            <a:r>
              <a:rPr lang="en-US" sz="2000" b="0" i="0" dirty="0">
                <a:solidFill>
                  <a:srgbClr val="1A1A1A"/>
                </a:solidFill>
                <a:effectLst/>
                <a:latin typeface="Georgia" panose="02040502050405020303" pitchFamily="18" charset="0"/>
              </a:rPr>
              <a:t> advanced geometry  and arithmetic until he was 30 years old when he began to study it with diligent tenacity.</a:t>
            </a:r>
            <a:endParaRPr lang="el-GR" sz="1800" dirty="0"/>
          </a:p>
        </p:txBody>
      </p:sp>
      <p:sp>
        <p:nvSpPr>
          <p:cNvPr id="4" name="Θέση ημερομηνίας 3">
            <a:extLst>
              <a:ext uri="{FF2B5EF4-FFF2-40B4-BE49-F238E27FC236}">
                <a16:creationId xmlns:a16="http://schemas.microsoft.com/office/drawing/2014/main" id="{8487BD58-C8F6-4E4A-8381-170C90A91A11}"/>
              </a:ext>
            </a:extLst>
          </p:cNvPr>
          <p:cNvSpPr>
            <a:spLocks noGrp="1"/>
          </p:cNvSpPr>
          <p:nvPr>
            <p:ph type="dt" sz="half" idx="10"/>
          </p:nvPr>
        </p:nvSpPr>
        <p:spPr/>
        <p:txBody>
          <a:bodyPr/>
          <a:lstStyle/>
          <a:p>
            <a:endParaRPr lang="en-US" dirty="0"/>
          </a:p>
        </p:txBody>
      </p:sp>
      <p:pic>
        <p:nvPicPr>
          <p:cNvPr id="6" name="Εικόνα 5" descr="Εικόνα που περιέχει ρούχα, ντύσιμο, άνδρας, καπέλο&#10;&#10;Περιγραφή που δημιουργήθηκε αυτόματα">
            <a:extLst>
              <a:ext uri="{FF2B5EF4-FFF2-40B4-BE49-F238E27FC236}">
                <a16:creationId xmlns:a16="http://schemas.microsoft.com/office/drawing/2014/main" id="{35426809-C1DA-4308-88C6-38118EAFC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534" y="1234368"/>
            <a:ext cx="2122571" cy="1273543"/>
          </a:xfrm>
          <a:prstGeom prst="rect">
            <a:avLst/>
          </a:prstGeom>
        </p:spPr>
      </p:pic>
      <p:pic>
        <p:nvPicPr>
          <p:cNvPr id="8" name="Εικόνα 7" descr="Εικόνα που περιέχει άτομο, ρούχα, εσωτερικό, κτίριο&#10;&#10;Περιγραφή που δημιουργήθηκε αυτόματα">
            <a:extLst>
              <a:ext uri="{FF2B5EF4-FFF2-40B4-BE49-F238E27FC236}">
                <a16:creationId xmlns:a16="http://schemas.microsoft.com/office/drawing/2014/main" id="{091CFA52-BFFF-4C6C-ACD8-3BC897394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5052" y="1121920"/>
            <a:ext cx="1504122" cy="1385991"/>
          </a:xfrm>
          <a:prstGeom prst="rect">
            <a:avLst/>
          </a:prstGeom>
        </p:spPr>
      </p:pic>
    </p:spTree>
    <p:extLst>
      <p:ext uri="{BB962C8B-B14F-4D97-AF65-F5344CB8AC3E}">
        <p14:creationId xmlns:p14="http://schemas.microsoft.com/office/powerpoint/2010/main" val="267061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AF6A4D-A35A-4443-A0FF-C593633C820D}"/>
              </a:ext>
            </a:extLst>
          </p:cNvPr>
          <p:cNvSpPr>
            <a:spLocks noGrp="1"/>
          </p:cNvSpPr>
          <p:nvPr>
            <p:ph type="title"/>
          </p:nvPr>
        </p:nvSpPr>
        <p:spPr>
          <a:xfrm>
            <a:off x="1416324" y="775116"/>
            <a:ext cx="9359348" cy="815145"/>
          </a:xfrm>
        </p:spPr>
        <p:txBody>
          <a:bodyPr>
            <a:noAutofit/>
          </a:bodyPr>
          <a:lstStyle/>
          <a:p>
            <a:r>
              <a:rPr lang="en-US" sz="3400" u="sng" dirty="0">
                <a:latin typeface="+mj-lt"/>
              </a:rPr>
              <a:t>Some information about Leonardo Da Vinci </a:t>
            </a:r>
            <a:endParaRPr lang="el-GR" sz="3400" u="sng" dirty="0">
              <a:latin typeface="+mj-lt"/>
            </a:endParaRPr>
          </a:p>
        </p:txBody>
      </p:sp>
      <p:sp>
        <p:nvSpPr>
          <p:cNvPr id="3" name="Θέση περιεχομένου 2">
            <a:extLst>
              <a:ext uri="{FF2B5EF4-FFF2-40B4-BE49-F238E27FC236}">
                <a16:creationId xmlns:a16="http://schemas.microsoft.com/office/drawing/2014/main" id="{AF0EC459-87DA-404C-BF9F-3BFEB054CD22}"/>
              </a:ext>
            </a:extLst>
          </p:cNvPr>
          <p:cNvSpPr>
            <a:spLocks noGrp="1"/>
          </p:cNvSpPr>
          <p:nvPr>
            <p:ph idx="1"/>
          </p:nvPr>
        </p:nvSpPr>
        <p:spPr>
          <a:xfrm>
            <a:off x="1066799" y="1855304"/>
            <a:ext cx="10058399" cy="4097440"/>
          </a:xfrm>
        </p:spPr>
        <p:txBody>
          <a:bodyPr>
            <a:normAutofit fontScale="92500" lnSpcReduction="20000"/>
          </a:bodyPr>
          <a:lstStyle/>
          <a:p>
            <a:pPr>
              <a:buFont typeface="Wingdings" panose="05000000000000000000" pitchFamily="2" charset="2"/>
              <a:buChar char="v"/>
            </a:pPr>
            <a:r>
              <a:rPr lang="en-US" sz="1700" b="0" i="0" dirty="0">
                <a:effectLst/>
                <a:latin typeface="Georgia" panose="02040502050405020303" pitchFamily="18" charset="0"/>
              </a:rPr>
              <a:t>When Leonardo was 24 he was accused </a:t>
            </a:r>
            <a:r>
              <a:rPr lang="en-US" sz="1700" dirty="0">
                <a:latin typeface="Georgia" panose="02040502050405020303" pitchFamily="18" charset="0"/>
              </a:rPr>
              <a:t>of sodomising </a:t>
            </a:r>
            <a:r>
              <a:rPr lang="en-US" sz="1700" b="0" i="0" dirty="0">
                <a:effectLst/>
                <a:latin typeface="Georgia" panose="02040502050405020303" pitchFamily="18" charset="0"/>
              </a:rPr>
              <a:t>a 17-year-old boy. Leonardo was denounced in an anonymous letter which was passed on to the Florentine police. When no witnesses came forward to testify against him the charges were dropped. However Leonardo’s journals suggest that as a man who liked to keep his private life private</a:t>
            </a:r>
            <a:r>
              <a:rPr lang="en-US" sz="1700" dirty="0">
                <a:latin typeface="Georgia" panose="02040502050405020303" pitchFamily="18" charset="0"/>
              </a:rPr>
              <a:t> </a:t>
            </a:r>
            <a:r>
              <a:rPr lang="en-US" sz="1700" b="0" i="0" dirty="0">
                <a:effectLst/>
                <a:latin typeface="Georgia" panose="02040502050405020303" pitchFamily="18" charset="0"/>
              </a:rPr>
              <a:t>he found the allegations devastating</a:t>
            </a:r>
            <a:r>
              <a:rPr lang="en-US" sz="1700" b="0" i="0" dirty="0">
                <a:solidFill>
                  <a:srgbClr val="333333"/>
                </a:solidFill>
                <a:effectLst/>
                <a:latin typeface="Georgia" panose="02040502050405020303" pitchFamily="18" charset="0"/>
              </a:rPr>
              <a:t>.</a:t>
            </a:r>
            <a:r>
              <a:rPr lang="en-US" sz="1700" b="0" i="0" dirty="0">
                <a:solidFill>
                  <a:srgbClr val="000000"/>
                </a:solidFill>
                <a:effectLst/>
                <a:latin typeface="Georgia" panose="02040502050405020303" pitchFamily="18" charset="0"/>
              </a:rPr>
              <a:t>  He was an accomplished lyre player. When he was first presented at the Milanese court it was as a musician, not an artist or inventor.</a:t>
            </a:r>
          </a:p>
          <a:p>
            <a:pPr>
              <a:buFont typeface="Wingdings" panose="05000000000000000000" pitchFamily="2" charset="2"/>
              <a:buChar char="v"/>
            </a:pPr>
            <a:r>
              <a:rPr lang="en-US" sz="1700" b="0" i="0" dirty="0">
                <a:solidFill>
                  <a:srgbClr val="000000"/>
                </a:solidFill>
                <a:effectLst/>
                <a:latin typeface="Georgia" panose="02040502050405020303" pitchFamily="18" charset="0"/>
              </a:rPr>
              <a:t>There’s a reason da Vinci painted the human form so realistically: the artist obsessively studied human anatomy by dissecting human cadavers. In an era when medical knowledge in Europe was rudimentary to say the least</a:t>
            </a:r>
            <a:r>
              <a:rPr lang="en-US" sz="1700" dirty="0">
                <a:solidFill>
                  <a:srgbClr val="000000"/>
                </a:solidFill>
                <a:latin typeface="Georgia" panose="02040502050405020303" pitchFamily="18" charset="0"/>
              </a:rPr>
              <a:t> D</a:t>
            </a:r>
            <a:r>
              <a:rPr lang="en-US" sz="1700" b="0" i="0" dirty="0">
                <a:solidFill>
                  <a:srgbClr val="000000"/>
                </a:solidFill>
                <a:effectLst/>
                <a:latin typeface="Georgia" panose="02040502050405020303" pitchFamily="18" charset="0"/>
              </a:rPr>
              <a:t>a Vinci was one of the original pioneers in the field of documenting the human anatomy. To this day he is considered one of the forefathers of the study.</a:t>
            </a:r>
          </a:p>
          <a:p>
            <a:pPr algn="l">
              <a:buFont typeface="Wingdings" panose="05000000000000000000" pitchFamily="2" charset="2"/>
              <a:buChar char="v"/>
            </a:pPr>
            <a:r>
              <a:rPr lang="en-US" sz="1700" b="0" i="0" dirty="0">
                <a:effectLst/>
                <a:latin typeface="Georgia" panose="02040502050405020303" pitchFamily="18" charset="0"/>
              </a:rPr>
              <a:t>Although Leonardo’s mind was extraordinarily fertile, he was also an inveterate procrastinator and even quitter. He frequently took months or years to begin work on commissions sometimes keeping patrons at bay with lofty pronouncements regarding his creative process. </a:t>
            </a:r>
          </a:p>
          <a:p>
            <a:pPr algn="l">
              <a:buFont typeface="Wingdings" panose="05000000000000000000" pitchFamily="2" charset="2"/>
              <a:buChar char="v"/>
            </a:pPr>
            <a:r>
              <a:rPr lang="en-US" sz="1700" b="0" i="0" dirty="0">
                <a:effectLst/>
                <a:latin typeface="Georgia" panose="02040502050405020303" pitchFamily="18" charset="0"/>
              </a:rPr>
              <a:t>A </a:t>
            </a:r>
            <a:r>
              <a:rPr lang="en-US" sz="1700" b="0" i="0" u="none" strike="noStrike" dirty="0">
                <a:effectLst/>
                <a:latin typeface="Georgia" panose="02040502050405020303" pitchFamily="18" charset="0"/>
              </a:rPr>
              <a:t>giant equestrian statue</a:t>
            </a:r>
            <a:r>
              <a:rPr lang="en-US" sz="1700" b="0" i="0" dirty="0">
                <a:effectLst/>
                <a:latin typeface="Georgia" panose="02040502050405020303" pitchFamily="18" charset="0"/>
              </a:rPr>
              <a:t> for the duke of Milan requiring 70 tons of bronze to cast might have been his grandest work  if it had ever been completed. Yet a decade after the 1482 commission Leonardo had produced only a clay model which was subsequently destroyed when invading French soldiers used it for target practice.</a:t>
            </a:r>
          </a:p>
          <a:p>
            <a:endParaRPr lang="el-GR" dirty="0"/>
          </a:p>
        </p:txBody>
      </p:sp>
      <p:sp>
        <p:nvSpPr>
          <p:cNvPr id="4" name="Θέση ημερομηνίας 3">
            <a:extLst>
              <a:ext uri="{FF2B5EF4-FFF2-40B4-BE49-F238E27FC236}">
                <a16:creationId xmlns:a16="http://schemas.microsoft.com/office/drawing/2014/main" id="{FE056760-7342-48C3-89EA-F8C7B6F5EB89}"/>
              </a:ext>
            </a:extLst>
          </p:cNvPr>
          <p:cNvSpPr>
            <a:spLocks noGrp="1"/>
          </p:cNvSpPr>
          <p:nvPr>
            <p:ph type="dt" sz="half" idx="10"/>
          </p:nvPr>
        </p:nvSpPr>
        <p:spPr/>
        <p:txBody>
          <a:bodyPr/>
          <a:lstStyle/>
          <a:p>
            <a:fld id="{22EF7337-642E-41C0-A996-E878DE5B1E2D}" type="datetime1">
              <a:rPr lang="el-GR" smtClean="0"/>
              <a:t>26/11/2020</a:t>
            </a:fld>
            <a:endParaRPr lang="en-US"/>
          </a:p>
        </p:txBody>
      </p:sp>
    </p:spTree>
    <p:extLst>
      <p:ext uri="{BB962C8B-B14F-4D97-AF65-F5344CB8AC3E}">
        <p14:creationId xmlns:p14="http://schemas.microsoft.com/office/powerpoint/2010/main" val="2470442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4A924F-ACF3-447D-BC5F-2211E281C918}"/>
              </a:ext>
            </a:extLst>
          </p:cNvPr>
          <p:cNvSpPr>
            <a:spLocks noGrp="1"/>
          </p:cNvSpPr>
          <p:nvPr>
            <p:ph type="title"/>
          </p:nvPr>
        </p:nvSpPr>
        <p:spPr>
          <a:xfrm>
            <a:off x="1066800" y="642594"/>
            <a:ext cx="9947564" cy="895261"/>
          </a:xfrm>
        </p:spPr>
        <p:txBody>
          <a:bodyPr/>
          <a:lstStyle/>
          <a:p>
            <a:pPr algn="ctr"/>
            <a:r>
              <a:rPr lang="en-US" u="sng" dirty="0">
                <a:latin typeface="+mj-lt"/>
              </a:rPr>
              <a:t>LIFE AND WORKS </a:t>
            </a:r>
            <a:endParaRPr lang="el-GR" u="sng" dirty="0">
              <a:latin typeface="+mj-lt"/>
            </a:endParaRPr>
          </a:p>
        </p:txBody>
      </p:sp>
      <p:sp>
        <p:nvSpPr>
          <p:cNvPr id="3" name="Θέση περιεχομένου 2">
            <a:extLst>
              <a:ext uri="{FF2B5EF4-FFF2-40B4-BE49-F238E27FC236}">
                <a16:creationId xmlns:a16="http://schemas.microsoft.com/office/drawing/2014/main" id="{91F2C488-09ED-4E0E-9706-3E6CF91FBCA4}"/>
              </a:ext>
            </a:extLst>
          </p:cNvPr>
          <p:cNvSpPr>
            <a:spLocks noGrp="1"/>
          </p:cNvSpPr>
          <p:nvPr>
            <p:ph idx="1"/>
          </p:nvPr>
        </p:nvSpPr>
        <p:spPr>
          <a:xfrm>
            <a:off x="1066800" y="1537856"/>
            <a:ext cx="10058400" cy="3756570"/>
          </a:xfrm>
        </p:spPr>
        <p:txBody>
          <a:bodyPr>
            <a:normAutofit/>
          </a:bodyPr>
          <a:lstStyle/>
          <a:p>
            <a:pPr>
              <a:buFont typeface="Wingdings" panose="05000000000000000000" pitchFamily="2" charset="2"/>
              <a:buChar char="v"/>
            </a:pPr>
            <a:r>
              <a:rPr lang="en-US" sz="1600" b="0" i="0" dirty="0">
                <a:solidFill>
                  <a:srgbClr val="181818"/>
                </a:solidFill>
                <a:effectLst/>
                <a:latin typeface="open-sans"/>
              </a:rPr>
              <a:t> </a:t>
            </a:r>
            <a:r>
              <a:rPr lang="en-US" sz="1600" b="1" i="0" dirty="0">
                <a:solidFill>
                  <a:srgbClr val="181818"/>
                </a:solidFill>
                <a:effectLst/>
                <a:latin typeface="Georgia" panose="02040502050405020303" pitchFamily="18" charset="0"/>
              </a:rPr>
              <a:t>Leonardo Da Vinci</a:t>
            </a:r>
            <a:r>
              <a:rPr lang="en-US" sz="1600" b="1" i="0" dirty="0">
                <a:effectLst/>
                <a:latin typeface="Georgia" panose="02040502050405020303" pitchFamily="18" charset="0"/>
              </a:rPr>
              <a:t> </a:t>
            </a:r>
            <a:r>
              <a:rPr lang="en-US" sz="1600" b="0" dirty="0">
                <a:effectLst/>
                <a:latin typeface="Georgia" panose="02040502050405020303" pitchFamily="18" charset="0"/>
              </a:rPr>
              <a:t>received no formal education beyond basic reading writing and math but his father appreciated his artistic talent and apprenticed him at around age 15 to the noted sculptor and painter Andrea del Verrocchio of Florence. For about a decade Da Vinci refined his painting and sculpting techniques and trained in mechanical arts. Around 1482 he began to paint his first commissioned work The Adoration of the Magi for Florence’s San Donato, a Scopeto monastery. However, Da Vinci never completed that piece because shortly thereafter he relocated to Milan to work for the ruling Sforza cla</a:t>
            </a:r>
            <a:r>
              <a:rPr lang="en-US" sz="1600" dirty="0">
                <a:latin typeface="Georgia" panose="02040502050405020303" pitchFamily="18" charset="0"/>
              </a:rPr>
              <a:t>n</a:t>
            </a:r>
            <a:r>
              <a:rPr lang="en-US" sz="1600" b="0" dirty="0">
                <a:effectLst/>
                <a:latin typeface="Georgia" panose="02040502050405020303" pitchFamily="18" charset="0"/>
              </a:rPr>
              <a:t> serving as an engineer, painter, architect designer of court festivals and most notably, a sculptor. The family asked Da Vinci to create a magnificent 16-foot-tall equestrian statue in bronze to honor dynasty founder Francesco Sforza</a:t>
            </a:r>
            <a:r>
              <a:rPr lang="en-US" sz="1600" b="0" dirty="0">
                <a:solidFill>
                  <a:srgbClr val="181818"/>
                </a:solidFill>
                <a:effectLst/>
                <a:latin typeface="Georgia" panose="02040502050405020303" pitchFamily="18" charset="0"/>
              </a:rPr>
              <a:t>.</a:t>
            </a:r>
            <a:endParaRPr lang="en-US" sz="1600" b="0" i="0" dirty="0">
              <a:solidFill>
                <a:srgbClr val="181818"/>
              </a:solidFill>
              <a:effectLst/>
              <a:latin typeface="Georgia" panose="02040502050405020303" pitchFamily="18" charset="0"/>
            </a:endParaRPr>
          </a:p>
          <a:p>
            <a:pPr>
              <a:buFont typeface="Wingdings" panose="05000000000000000000" pitchFamily="2" charset="2"/>
              <a:buChar char="v"/>
            </a:pPr>
            <a:r>
              <a:rPr lang="en-US" sz="1600" b="1" dirty="0">
                <a:effectLst/>
                <a:latin typeface="Georgia" panose="02040502050405020303" pitchFamily="18" charset="0"/>
              </a:rPr>
              <a:t>Leonardo</a:t>
            </a:r>
            <a:r>
              <a:rPr lang="en-US" sz="1600" b="1" i="0" dirty="0">
                <a:effectLst/>
                <a:latin typeface="arial" panose="020B0604020202020204" pitchFamily="34" charset="0"/>
              </a:rPr>
              <a:t> da Vinci's</a:t>
            </a:r>
            <a:r>
              <a:rPr lang="en-US" sz="1600" b="1" i="1" dirty="0">
                <a:effectLst/>
                <a:latin typeface="Georgia" panose="02040502050405020303" pitchFamily="18" charset="0"/>
              </a:rPr>
              <a:t> </a:t>
            </a:r>
            <a:r>
              <a:rPr lang="en-US" sz="1600" b="0" i="1" dirty="0">
                <a:effectLst/>
                <a:latin typeface="Georgia" panose="02040502050405020303" pitchFamily="18" charset="0"/>
              </a:rPr>
              <a:t>t</a:t>
            </a:r>
            <a:r>
              <a:rPr lang="en-US" sz="1600" b="0" dirty="0">
                <a:effectLst/>
                <a:latin typeface="Georgia" panose="02040502050405020303" pitchFamily="18" charset="0"/>
              </a:rPr>
              <a:t>otal output in painting is really rather small there are less than 20 surviving paintings that can be definitely</a:t>
            </a:r>
            <a:r>
              <a:rPr lang="en-US" sz="1600" b="0" dirty="0">
                <a:solidFill>
                  <a:srgbClr val="4D5156"/>
                </a:solidFill>
                <a:effectLst/>
                <a:latin typeface="Georgia" panose="02040502050405020303" pitchFamily="18" charset="0"/>
              </a:rPr>
              <a:t> </a:t>
            </a:r>
            <a:r>
              <a:rPr lang="en-US" sz="1600" b="0" dirty="0">
                <a:effectLst/>
                <a:latin typeface="Georgia" panose="02040502050405020303" pitchFamily="18" charset="0"/>
              </a:rPr>
              <a:t>  attributed to him and several of them are unfinished. Two of his most important works the Battle of Anghiari and the Leda neither of them completed have survived only in copies.                                                                         </a:t>
            </a:r>
            <a:endParaRPr lang="el-GR" sz="1600" dirty="0">
              <a:latin typeface="Georgia" panose="02040502050405020303" pitchFamily="18" charset="0"/>
            </a:endParaRPr>
          </a:p>
        </p:txBody>
      </p:sp>
      <p:sp>
        <p:nvSpPr>
          <p:cNvPr id="4" name="Θέση ημερομηνίας 3">
            <a:extLst>
              <a:ext uri="{FF2B5EF4-FFF2-40B4-BE49-F238E27FC236}">
                <a16:creationId xmlns:a16="http://schemas.microsoft.com/office/drawing/2014/main" id="{4BD47D7D-3301-4C93-A111-E21B1B56C21A}"/>
              </a:ext>
            </a:extLst>
          </p:cNvPr>
          <p:cNvSpPr>
            <a:spLocks noGrp="1"/>
          </p:cNvSpPr>
          <p:nvPr>
            <p:ph type="dt" sz="half" idx="10"/>
          </p:nvPr>
        </p:nvSpPr>
        <p:spPr/>
        <p:txBody>
          <a:bodyPr/>
          <a:lstStyle/>
          <a:p>
            <a:endParaRPr lang="en-US" dirty="0"/>
          </a:p>
        </p:txBody>
      </p:sp>
      <p:pic>
        <p:nvPicPr>
          <p:cNvPr id="8" name="Εικόνα 7" descr="Εικόνα που περιέχει σχεδίαση&#10;&#10;Περιγραφή που δημιουργήθηκε αυτόματα">
            <a:extLst>
              <a:ext uri="{FF2B5EF4-FFF2-40B4-BE49-F238E27FC236}">
                <a16:creationId xmlns:a16="http://schemas.microsoft.com/office/drawing/2014/main" id="{F71A8316-20DC-4EAE-8843-DEB5660E4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9745" y="5043055"/>
            <a:ext cx="1787236" cy="1357746"/>
          </a:xfrm>
          <a:prstGeom prst="rect">
            <a:avLst/>
          </a:prstGeom>
        </p:spPr>
      </p:pic>
      <p:pic>
        <p:nvPicPr>
          <p:cNvPr id="6" name="Εικόνα 5" descr="Εικόνα που περιέχει σκύλος, εσωτερικό, όρθιος, καθιστός&#10;&#10;Περιγραφή που δημιουργήθηκε αυτόματα">
            <a:extLst>
              <a:ext uri="{FF2B5EF4-FFF2-40B4-BE49-F238E27FC236}">
                <a16:creationId xmlns:a16="http://schemas.microsoft.com/office/drawing/2014/main" id="{CD6E8ECF-F7F8-46E0-8FBB-9431E0347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267" y="5076367"/>
            <a:ext cx="2466975" cy="1357746"/>
          </a:xfrm>
          <a:prstGeom prst="rect">
            <a:avLst/>
          </a:prstGeom>
        </p:spPr>
      </p:pic>
    </p:spTree>
    <p:extLst>
      <p:ext uri="{BB962C8B-B14F-4D97-AF65-F5344CB8AC3E}">
        <p14:creationId xmlns:p14="http://schemas.microsoft.com/office/powerpoint/2010/main" val="24716374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555C18-8E43-4BE4-97ED-90510C30789F}"/>
              </a:ext>
            </a:extLst>
          </p:cNvPr>
          <p:cNvSpPr>
            <a:spLocks noGrp="1"/>
          </p:cNvSpPr>
          <p:nvPr>
            <p:ph type="title"/>
          </p:nvPr>
        </p:nvSpPr>
        <p:spPr/>
        <p:txBody>
          <a:bodyPr/>
          <a:lstStyle/>
          <a:p>
            <a:pPr algn="ctr"/>
            <a:r>
              <a:rPr lang="en-US" u="sng" dirty="0">
                <a:latin typeface="+mj-lt"/>
              </a:rPr>
              <a:t>HIS PAINTINGS AND DRAWINGS </a:t>
            </a:r>
            <a:endParaRPr lang="el-GR" u="sng" dirty="0">
              <a:latin typeface="+mj-lt"/>
            </a:endParaRPr>
          </a:p>
        </p:txBody>
      </p:sp>
      <p:sp>
        <p:nvSpPr>
          <p:cNvPr id="3" name="Θέση περιεχομένου 2">
            <a:extLst>
              <a:ext uri="{FF2B5EF4-FFF2-40B4-BE49-F238E27FC236}">
                <a16:creationId xmlns:a16="http://schemas.microsoft.com/office/drawing/2014/main" id="{EB5FFBCC-7F8B-4E1A-9182-CFEB656C15D9}"/>
              </a:ext>
            </a:extLst>
          </p:cNvPr>
          <p:cNvSpPr>
            <a:spLocks noGrp="1"/>
          </p:cNvSpPr>
          <p:nvPr>
            <p:ph idx="1"/>
          </p:nvPr>
        </p:nvSpPr>
        <p:spPr/>
        <p:txBody>
          <a:bodyPr>
            <a:normAutofit/>
          </a:bodyPr>
          <a:lstStyle/>
          <a:p>
            <a:pPr lvl="1">
              <a:buFont typeface="Wingdings" panose="05000000000000000000" pitchFamily="2" charset="2"/>
              <a:buChar char="v"/>
            </a:pPr>
            <a:r>
              <a:rPr lang="en-US" sz="1600" b="0" i="0" dirty="0">
                <a:solidFill>
                  <a:srgbClr val="1A1A1A"/>
                </a:solidFill>
                <a:effectLst/>
                <a:latin typeface="Georgia" panose="02040502050405020303" pitchFamily="18" charset="0"/>
              </a:rPr>
              <a:t>As a painter Leonardo completed six works in the 17 years in Milan. From about 1483 to 1486 he worked on the altar painting </a:t>
            </a:r>
            <a:r>
              <a:rPr lang="en-US" sz="1600" b="1" i="1" dirty="0">
                <a:solidFill>
                  <a:srgbClr val="1A1A1A"/>
                </a:solidFill>
                <a:effectLst/>
                <a:latin typeface="Georgia" panose="02040502050405020303" pitchFamily="18" charset="0"/>
              </a:rPr>
              <a:t>THE</a:t>
            </a:r>
            <a:r>
              <a:rPr lang="en-US" sz="1600" b="1" i="0" dirty="0">
                <a:solidFill>
                  <a:srgbClr val="1A1A1A"/>
                </a:solidFill>
                <a:effectLst/>
                <a:latin typeface="Georgia" panose="02040502050405020303" pitchFamily="18" charset="0"/>
              </a:rPr>
              <a:t> </a:t>
            </a:r>
            <a:r>
              <a:rPr lang="en-US" sz="1600" b="1" i="1" dirty="0">
                <a:solidFill>
                  <a:srgbClr val="1A1A1A"/>
                </a:solidFill>
                <a:latin typeface="Georgia" panose="02040502050405020303" pitchFamily="18" charset="0"/>
              </a:rPr>
              <a:t>Virgin of the Rocks</a:t>
            </a:r>
            <a:r>
              <a:rPr lang="en-US" sz="1600" b="1" dirty="0">
                <a:solidFill>
                  <a:srgbClr val="1A1A1A"/>
                </a:solidFill>
                <a:latin typeface="Georgia" panose="02040502050405020303" pitchFamily="18" charset="0"/>
              </a:rPr>
              <a:t>, </a:t>
            </a:r>
            <a:r>
              <a:rPr lang="en-US" sz="1600" dirty="0">
                <a:solidFill>
                  <a:srgbClr val="1A1A1A"/>
                </a:solidFill>
                <a:latin typeface="Georgia" panose="02040502050405020303" pitchFamily="18" charset="0"/>
              </a:rPr>
              <a:t>a project that led to 10 years of litigation between the Confraternity of the </a:t>
            </a:r>
            <a:r>
              <a:rPr lang="en-US" sz="1600" dirty="0">
                <a:latin typeface="Georgia" panose="02040502050405020303" pitchFamily="18" charset="0"/>
              </a:rPr>
              <a:t>Immaculate</a:t>
            </a:r>
            <a:r>
              <a:rPr lang="en-US" sz="1600" dirty="0">
                <a:solidFill>
                  <a:srgbClr val="CC8D00"/>
                </a:solidFill>
                <a:latin typeface="Georgia" panose="02040502050405020303" pitchFamily="18" charset="0"/>
                <a:hlinkClick r:id="rId2">
                  <a:extLst>
                    <a:ext uri="{A12FA001-AC4F-418D-AE19-62706E023703}">
                      <ahyp:hlinkClr xmlns:ahyp="http://schemas.microsoft.com/office/drawing/2018/hyperlinkcolor" val="tx"/>
                    </a:ext>
                  </a:extLst>
                </a:hlinkClick>
              </a:rPr>
              <a:t> </a:t>
            </a:r>
            <a:r>
              <a:rPr lang="en-US" sz="1600" dirty="0">
                <a:latin typeface="Georgia" panose="02040502050405020303" pitchFamily="18" charset="0"/>
              </a:rPr>
              <a:t>Conception</a:t>
            </a:r>
            <a:r>
              <a:rPr lang="en-US" sz="1600" dirty="0">
                <a:solidFill>
                  <a:srgbClr val="1A1A1A"/>
                </a:solidFill>
                <a:latin typeface="Georgia" panose="02040502050405020303" pitchFamily="18" charset="0"/>
              </a:rPr>
              <a:t> which commissioned it and Leonardo for uncertain purposes this legal dispute led Leonardo to create another version of the work in about 1508. During this first Milanese period he also made one of his most famous works the monumental </a:t>
            </a:r>
            <a:r>
              <a:rPr lang="en-US" sz="1600" dirty="0">
                <a:latin typeface="Georgia" panose="02040502050405020303" pitchFamily="18" charset="0"/>
              </a:rPr>
              <a:t>wall painting </a:t>
            </a:r>
            <a:r>
              <a:rPr lang="en-US" sz="1600" b="1" i="1" dirty="0">
                <a:solidFill>
                  <a:srgbClr val="1A1A1A"/>
                </a:solidFill>
                <a:latin typeface="Georgia" panose="02040502050405020303" pitchFamily="18" charset="0"/>
              </a:rPr>
              <a:t>Last</a:t>
            </a:r>
            <a:r>
              <a:rPr lang="en-US" sz="1600" i="1" dirty="0">
                <a:solidFill>
                  <a:srgbClr val="1A1A1A"/>
                </a:solidFill>
                <a:latin typeface="Georgia" panose="02040502050405020303" pitchFamily="18" charset="0"/>
              </a:rPr>
              <a:t> </a:t>
            </a:r>
            <a:r>
              <a:rPr lang="en-US" sz="1600" b="1" i="1" dirty="0">
                <a:solidFill>
                  <a:srgbClr val="1A1A1A"/>
                </a:solidFill>
                <a:latin typeface="Georgia" panose="02040502050405020303" pitchFamily="18" charset="0"/>
              </a:rPr>
              <a:t>Supper</a:t>
            </a:r>
            <a:r>
              <a:rPr lang="en-US" sz="1600" dirty="0">
                <a:solidFill>
                  <a:srgbClr val="1A1A1A"/>
                </a:solidFill>
                <a:latin typeface="Georgia" panose="02040502050405020303" pitchFamily="18" charset="0"/>
              </a:rPr>
              <a:t> (1495–98) in the refectory of the monastery of Santa Maria delle Grazie</a:t>
            </a:r>
          </a:p>
          <a:p>
            <a:endParaRPr lang="el-GR" sz="1600" dirty="0"/>
          </a:p>
        </p:txBody>
      </p:sp>
      <p:sp>
        <p:nvSpPr>
          <p:cNvPr id="4" name="Θέση ημερομηνίας 3">
            <a:extLst>
              <a:ext uri="{FF2B5EF4-FFF2-40B4-BE49-F238E27FC236}">
                <a16:creationId xmlns:a16="http://schemas.microsoft.com/office/drawing/2014/main" id="{7DE59D0E-CEBA-49AB-99F0-2C12600B9504}"/>
              </a:ext>
            </a:extLst>
          </p:cNvPr>
          <p:cNvSpPr>
            <a:spLocks noGrp="1"/>
          </p:cNvSpPr>
          <p:nvPr>
            <p:ph type="dt" sz="half" idx="10"/>
          </p:nvPr>
        </p:nvSpPr>
        <p:spPr/>
        <p:txBody>
          <a:bodyPr/>
          <a:lstStyle/>
          <a:p>
            <a:fld id="{22EF7337-642E-41C0-A996-E878DE5B1E2D}" type="datetime1">
              <a:rPr lang="el-GR" smtClean="0"/>
              <a:t>26/11/2020</a:t>
            </a:fld>
            <a:endParaRPr lang="en-US"/>
          </a:p>
        </p:txBody>
      </p:sp>
      <p:pic>
        <p:nvPicPr>
          <p:cNvPr id="6" name="Εικόνα 5" descr="Εικόνα που περιέχει καθιστός&#10;&#10;Περιγραφή που δημιουργήθηκε αυτόματα">
            <a:extLst>
              <a:ext uri="{FF2B5EF4-FFF2-40B4-BE49-F238E27FC236}">
                <a16:creationId xmlns:a16="http://schemas.microsoft.com/office/drawing/2014/main" id="{84C34B7F-BA8C-404E-82CA-250880A61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562" y="4188760"/>
            <a:ext cx="3823855" cy="1805132"/>
          </a:xfrm>
          <a:prstGeom prst="rect">
            <a:avLst/>
          </a:prstGeom>
        </p:spPr>
      </p:pic>
      <p:pic>
        <p:nvPicPr>
          <p:cNvPr id="8" name="Εικόνα 7" descr="Εικόνα που περιέχει εσωτερικό, πίνακας, ομάδα, άτομο&#10;&#10;Περιγραφή που δημιουργήθηκε αυτόματα">
            <a:extLst>
              <a:ext uri="{FF2B5EF4-FFF2-40B4-BE49-F238E27FC236}">
                <a16:creationId xmlns:a16="http://schemas.microsoft.com/office/drawing/2014/main" id="{D1A684B6-9A93-4AD8-98FA-D495E5463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344" y="4188760"/>
            <a:ext cx="3210398" cy="1739466"/>
          </a:xfrm>
          <a:prstGeom prst="rect">
            <a:avLst/>
          </a:prstGeom>
        </p:spPr>
      </p:pic>
    </p:spTree>
    <p:extLst>
      <p:ext uri="{BB962C8B-B14F-4D97-AF65-F5344CB8AC3E}">
        <p14:creationId xmlns:p14="http://schemas.microsoft.com/office/powerpoint/2010/main" val="3670705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A3D57A-5DE1-4333-8908-92C42B3F337F}"/>
              </a:ext>
            </a:extLst>
          </p:cNvPr>
          <p:cNvSpPr>
            <a:spLocks noGrp="1"/>
          </p:cNvSpPr>
          <p:nvPr>
            <p:ph type="title"/>
          </p:nvPr>
        </p:nvSpPr>
        <p:spPr>
          <a:xfrm>
            <a:off x="797239" y="727227"/>
            <a:ext cx="9884616" cy="701297"/>
          </a:xfrm>
        </p:spPr>
        <p:txBody>
          <a:bodyPr/>
          <a:lstStyle/>
          <a:p>
            <a:pPr algn="ctr"/>
            <a:r>
              <a:rPr lang="en-US" dirty="0"/>
              <a:t> </a:t>
            </a:r>
            <a:r>
              <a:rPr lang="en-US" u="sng" dirty="0">
                <a:latin typeface="+mj-lt"/>
              </a:rPr>
              <a:t>THE VIRGIN OF THE ROCKS  </a:t>
            </a:r>
            <a:endParaRPr lang="el-GR" u="sng" dirty="0">
              <a:latin typeface="+mj-lt"/>
            </a:endParaRPr>
          </a:p>
        </p:txBody>
      </p:sp>
      <p:sp>
        <p:nvSpPr>
          <p:cNvPr id="3" name="Θέση περιεχομένου 2">
            <a:extLst>
              <a:ext uri="{FF2B5EF4-FFF2-40B4-BE49-F238E27FC236}">
                <a16:creationId xmlns:a16="http://schemas.microsoft.com/office/drawing/2014/main" id="{E5E4E226-A46D-4428-9096-9A70B0EB5EA9}"/>
              </a:ext>
            </a:extLst>
          </p:cNvPr>
          <p:cNvSpPr>
            <a:spLocks noGrp="1"/>
          </p:cNvSpPr>
          <p:nvPr>
            <p:ph idx="1"/>
          </p:nvPr>
        </p:nvSpPr>
        <p:spPr>
          <a:xfrm>
            <a:off x="1066800" y="2022764"/>
            <a:ext cx="10058400" cy="3929980"/>
          </a:xfrm>
        </p:spPr>
        <p:txBody>
          <a:bodyPr>
            <a:normAutofit fontScale="25000" lnSpcReduction="20000"/>
          </a:bodyPr>
          <a:lstStyle/>
          <a:p>
            <a:pPr>
              <a:buFont typeface="Wingdings" panose="05000000000000000000" pitchFamily="2" charset="2"/>
              <a:buChar char="v"/>
            </a:pPr>
            <a:r>
              <a:rPr lang="en-US" sz="6000" b="0" i="0" dirty="0">
                <a:solidFill>
                  <a:srgbClr val="202124"/>
                </a:solidFill>
                <a:effectLst/>
                <a:latin typeface="Georgia" panose="02040502050405020303" pitchFamily="18" charset="0"/>
              </a:rPr>
              <a:t>The </a:t>
            </a:r>
            <a:r>
              <a:rPr lang="en-US" sz="6000" b="1" i="0" dirty="0">
                <a:solidFill>
                  <a:srgbClr val="202124"/>
                </a:solidFill>
                <a:effectLst/>
                <a:latin typeface="Georgia" panose="02040502050405020303" pitchFamily="18" charset="0"/>
              </a:rPr>
              <a:t>Virgin of the Rocks</a:t>
            </a:r>
            <a:r>
              <a:rPr lang="en-US" sz="6000" b="0" i="0" dirty="0">
                <a:solidFill>
                  <a:srgbClr val="202124"/>
                </a:solidFill>
                <a:effectLst/>
                <a:latin typeface="Georgia" panose="02040502050405020303" pitchFamily="18" charset="0"/>
              </a:rPr>
              <a:t> in its first version (1483–86) is the work that reveals Leonardo's painting at its purest. It depicts the apocryphal legend of the meeting in the wilderness between the young John the Baptist and Jesus returning home from Egypt</a:t>
            </a:r>
            <a:r>
              <a:rPr lang="en-US" sz="6000" b="0" i="0" dirty="0">
                <a:solidFill>
                  <a:srgbClr val="202124"/>
                </a:solidFill>
                <a:effectLst/>
                <a:latin typeface="arial" panose="020B0604020202020204" pitchFamily="34" charset="0"/>
              </a:rPr>
              <a:t>. </a:t>
            </a:r>
            <a:r>
              <a:rPr lang="en-US" sz="6000" b="0" i="0" dirty="0">
                <a:solidFill>
                  <a:srgbClr val="202124"/>
                </a:solidFill>
                <a:effectLst/>
                <a:latin typeface="Georgia" panose="02040502050405020303" pitchFamily="18" charset="0"/>
              </a:rPr>
              <a:t>It was claimed that when King Herod ordered the Massacre of the Innocents</a:t>
            </a:r>
            <a:r>
              <a:rPr lang="en-US" sz="6000" dirty="0">
                <a:solidFill>
                  <a:srgbClr val="202124"/>
                </a:solidFill>
                <a:latin typeface="Georgia" panose="02040502050405020303" pitchFamily="18" charset="0"/>
              </a:rPr>
              <a:t> </a:t>
            </a:r>
            <a:r>
              <a:rPr lang="en-US" sz="6000" b="0" i="0" dirty="0">
                <a:solidFill>
                  <a:srgbClr val="202124"/>
                </a:solidFill>
                <a:effectLst/>
                <a:latin typeface="Georgia" panose="02040502050405020303" pitchFamily="18" charset="0"/>
              </a:rPr>
              <a:t>the Holy Family fled to Egypt and on their way met Saint John who also escaped the massacre. The </a:t>
            </a:r>
            <a:r>
              <a:rPr lang="en-US" sz="6000" b="1" i="0" dirty="0">
                <a:solidFill>
                  <a:srgbClr val="202124"/>
                </a:solidFill>
                <a:effectLst/>
                <a:latin typeface="Georgia" panose="02040502050405020303" pitchFamily="18" charset="0"/>
              </a:rPr>
              <a:t>Virgin of the Rocks</a:t>
            </a:r>
            <a:r>
              <a:rPr lang="en-US" sz="6000" b="0" i="0" dirty="0">
                <a:solidFill>
                  <a:srgbClr val="202124"/>
                </a:solidFill>
                <a:effectLst/>
                <a:latin typeface="Georgia" panose="02040502050405020303" pitchFamily="18" charset="0"/>
              </a:rPr>
              <a:t> demonstrates Leonardo's revolutionary technique of using shadows, rather than outlines, to model his figures.</a:t>
            </a:r>
            <a:r>
              <a:rPr lang="en-US" sz="6000" b="0" i="1" dirty="0">
                <a:solidFill>
                  <a:srgbClr val="000000"/>
                </a:solidFill>
                <a:effectLst/>
                <a:latin typeface="Verdana" panose="020B0604030504040204" pitchFamily="34" charset="0"/>
              </a:rPr>
              <a:t> </a:t>
            </a:r>
            <a:r>
              <a:rPr lang="en-US" sz="6000" b="0" i="1" dirty="0">
                <a:solidFill>
                  <a:srgbClr val="000000"/>
                </a:solidFill>
                <a:effectLst/>
                <a:latin typeface="Georgia" panose="02040502050405020303" pitchFamily="18" charset="0"/>
              </a:rPr>
              <a:t>The Virgin of the Rocks</a:t>
            </a:r>
            <a:r>
              <a:rPr lang="en-US" sz="6000" b="0" i="0" dirty="0">
                <a:solidFill>
                  <a:srgbClr val="000000"/>
                </a:solidFill>
                <a:effectLst/>
                <a:latin typeface="Georgia" panose="02040502050405020303" pitchFamily="18" charset="0"/>
              </a:rPr>
              <a:t> was duly completed </a:t>
            </a:r>
            <a:r>
              <a:rPr lang="en-US" sz="6000" dirty="0">
                <a:solidFill>
                  <a:srgbClr val="000000"/>
                </a:solidFill>
                <a:latin typeface="Georgia" panose="02040502050405020303" pitchFamily="18" charset="0"/>
              </a:rPr>
              <a:t>by about </a:t>
            </a:r>
            <a:r>
              <a:rPr lang="en-US" sz="6000" b="0" i="0" dirty="0">
                <a:solidFill>
                  <a:srgbClr val="000000"/>
                </a:solidFill>
                <a:effectLst/>
                <a:latin typeface="Georgia" panose="02040502050405020303" pitchFamily="18" charset="0"/>
              </a:rPr>
              <a:t>1484, and may have been installed in the chapel of the Immaculate Conception, as intended. However, within a short time it was sold for 100 ducats to King Louis XII of France who may have then presented it to the Holy Roman Emperor Maximilian I</a:t>
            </a:r>
          </a:p>
          <a:p>
            <a:pPr>
              <a:buFont typeface="Wingdings" panose="05000000000000000000" pitchFamily="2" charset="2"/>
              <a:buChar char="v"/>
            </a:pPr>
            <a:r>
              <a:rPr lang="en-US" sz="6000" b="0" i="0" dirty="0">
                <a:solidFill>
                  <a:srgbClr val="000000"/>
                </a:solidFill>
                <a:effectLst/>
                <a:latin typeface="Georgia" panose="02040502050405020303" pitchFamily="18" charset="0"/>
              </a:rPr>
              <a:t>The commission for this </a:t>
            </a:r>
            <a:r>
              <a:rPr lang="en-US" sz="6000" b="0" i="0" dirty="0">
                <a:effectLst/>
                <a:latin typeface="Georgia" panose="02040502050405020303" pitchFamily="18" charset="0"/>
              </a:rPr>
              <a:t>altarpiece art</a:t>
            </a:r>
            <a:r>
              <a:rPr lang="en-US" sz="6000" b="0" i="0" dirty="0">
                <a:solidFill>
                  <a:srgbClr val="000000"/>
                </a:solidFill>
                <a:effectLst/>
                <a:latin typeface="Georgia" panose="02040502050405020303" pitchFamily="18" charset="0"/>
              </a:rPr>
              <a:t> was awarded to Leonardo on the basis that he portrayed the Virgin in honour of the doctrine of the Immaculate Conception  the dogma proclaiming Mary was conceived without original sin. As the name indicates the iconographical setting is a rocky grotto, where four figures are sitting together on the stone floor in a pyramid-like arrangement which seemingly holds all four figures in a tight exchange of looks and gestures. To the right the Archangel Gabriel welcomes us to the scene with an enigmatic gaze whilst pointing to the child figure of Saint John. With his other hand he supports the Christ Child sitting next to him. At the apex of the pyramid sits the Virgin or Madonna whose hand is raised, palm-down, over the head of the infant Christ as if giving him a blessing. Gabriel's hand which is pointing to the infant John, forms a horizontal line in the space between the Virgin's hand and the head of Christ as if completing an invisible cross. Meanwhile the Christ Child tiny right arm is raised in a gesture of benediction aimed at the infant Saint John who clasps his hands in prayer. </a:t>
            </a:r>
            <a:endParaRPr lang="el-GR" sz="6000" dirty="0">
              <a:latin typeface="Georgia" panose="02040502050405020303" pitchFamily="18" charset="0"/>
            </a:endParaRPr>
          </a:p>
        </p:txBody>
      </p:sp>
      <p:sp>
        <p:nvSpPr>
          <p:cNvPr id="4" name="Θέση ημερομηνίας 3">
            <a:extLst>
              <a:ext uri="{FF2B5EF4-FFF2-40B4-BE49-F238E27FC236}">
                <a16:creationId xmlns:a16="http://schemas.microsoft.com/office/drawing/2014/main" id="{D3699A09-1A03-4025-B4F8-673C682FC0C4}"/>
              </a:ext>
            </a:extLst>
          </p:cNvPr>
          <p:cNvSpPr>
            <a:spLocks noGrp="1"/>
          </p:cNvSpPr>
          <p:nvPr>
            <p:ph type="dt" sz="half" idx="10"/>
          </p:nvPr>
        </p:nvSpPr>
        <p:spPr/>
        <p:txBody>
          <a:bodyPr/>
          <a:lstStyle/>
          <a:p>
            <a:fld id="{22EF7337-642E-41C0-A996-E878DE5B1E2D}" type="datetime1">
              <a:rPr lang="el-GR" smtClean="0"/>
              <a:t>26/11/2020</a:t>
            </a:fld>
            <a:endParaRPr lang="en-US"/>
          </a:p>
        </p:txBody>
      </p:sp>
      <p:pic>
        <p:nvPicPr>
          <p:cNvPr id="6" name="Εικόνα 5" descr="Εικόνα που περιέχει εσωτερικό, αναζήτηση, φωτογραφία, καθιστός&#10;&#10;Περιγραφή που δημιουργήθηκε αυτόματα">
            <a:extLst>
              <a:ext uri="{FF2B5EF4-FFF2-40B4-BE49-F238E27FC236}">
                <a16:creationId xmlns:a16="http://schemas.microsoft.com/office/drawing/2014/main" id="{1AE81C90-E82D-4E40-8A99-FD7FB1F46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635" y="595745"/>
            <a:ext cx="1215565" cy="1427019"/>
          </a:xfrm>
          <a:prstGeom prst="rect">
            <a:avLst/>
          </a:prstGeom>
        </p:spPr>
      </p:pic>
    </p:spTree>
    <p:extLst>
      <p:ext uri="{BB962C8B-B14F-4D97-AF65-F5344CB8AC3E}">
        <p14:creationId xmlns:p14="http://schemas.microsoft.com/office/powerpoint/2010/main" val="2444314997"/>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DFB828-C6B7-4982-A9A7-F9AA3CF8E448}"/>
              </a:ext>
            </a:extLst>
          </p:cNvPr>
          <p:cNvSpPr>
            <a:spLocks noGrp="1"/>
          </p:cNvSpPr>
          <p:nvPr>
            <p:ph type="title"/>
          </p:nvPr>
        </p:nvSpPr>
        <p:spPr>
          <a:xfrm>
            <a:off x="1921565" y="642595"/>
            <a:ext cx="8123583" cy="1040432"/>
          </a:xfrm>
        </p:spPr>
        <p:txBody>
          <a:bodyPr>
            <a:normAutofit fontScale="90000"/>
          </a:bodyPr>
          <a:lstStyle/>
          <a:p>
            <a:r>
              <a:rPr lang="en-US" u="sng" dirty="0">
                <a:latin typeface="+mj-lt"/>
              </a:rPr>
              <a:t>What the painting depicts on my part </a:t>
            </a:r>
            <a:endParaRPr lang="el-GR" u="sng" dirty="0">
              <a:latin typeface="+mj-lt"/>
            </a:endParaRPr>
          </a:p>
        </p:txBody>
      </p:sp>
      <p:sp>
        <p:nvSpPr>
          <p:cNvPr id="3" name="Θέση περιεχομένου 2">
            <a:extLst>
              <a:ext uri="{FF2B5EF4-FFF2-40B4-BE49-F238E27FC236}">
                <a16:creationId xmlns:a16="http://schemas.microsoft.com/office/drawing/2014/main" id="{152FF223-3E3A-48CE-8E8C-5D2F5F5DC9EF}"/>
              </a:ext>
            </a:extLst>
          </p:cNvPr>
          <p:cNvSpPr>
            <a:spLocks noGrp="1"/>
          </p:cNvSpPr>
          <p:nvPr>
            <p:ph idx="1"/>
          </p:nvPr>
        </p:nvSpPr>
        <p:spPr>
          <a:xfrm>
            <a:off x="1159565" y="2103120"/>
            <a:ext cx="6097229" cy="3849624"/>
          </a:xfrm>
        </p:spPr>
        <p:txBody>
          <a:bodyPr/>
          <a:lstStyle/>
          <a:p>
            <a:r>
              <a:rPr lang="en-US" b="0" i="0" dirty="0">
                <a:effectLst/>
                <a:latin typeface="Helvetica" panose="020B0604020202020204" pitchFamily="34" charset="0"/>
              </a:rPr>
              <a:t> </a:t>
            </a:r>
            <a:r>
              <a:rPr lang="en-US" sz="1600" b="0" i="0" dirty="0">
                <a:effectLst/>
                <a:latin typeface="Georgia" panose="02040502050405020303" pitchFamily="18" charset="0"/>
              </a:rPr>
              <a:t>Leonardo was very aware of Christian symbolism and according to a couple of sources, rocks also represent "The Lord his solidity, firmness and strength“ .The angel points at Jesus as he looks at John the Baptist.  Perhaps he is indicating the protective relationship that John would share with Jesus </a:t>
            </a:r>
            <a:r>
              <a:rPr lang="en-US" sz="1600" dirty="0">
                <a:latin typeface="Georgia" panose="02040502050405020303" pitchFamily="18" charset="0"/>
              </a:rPr>
              <a:t>. A</a:t>
            </a:r>
            <a:r>
              <a:rPr lang="en-US" sz="1600" b="0" i="0" dirty="0">
                <a:effectLst/>
                <a:latin typeface="Georgia" panose="02040502050405020303" pitchFamily="18" charset="0"/>
              </a:rPr>
              <a:t>s for the direction of the gaze and the mysterious expression of the angel I can only speculate. Some say that the angel looks at Jesus. At least that this was Da Vinci's intention. It is hard to believe that Da Vinci could not paint this properly  but he was still young when he made this painting so </a:t>
            </a:r>
            <a:r>
              <a:rPr lang="en-US" sz="1600" b="0" i="0" dirty="0" err="1">
                <a:effectLst/>
                <a:latin typeface="Georgia" panose="02040502050405020303" pitchFamily="18" charset="0"/>
              </a:rPr>
              <a:t>i</a:t>
            </a:r>
            <a:r>
              <a:rPr lang="en-US" sz="1600" b="0" i="0" dirty="0">
                <a:effectLst/>
                <a:latin typeface="Georgia" panose="02040502050405020303" pitchFamily="18" charset="0"/>
              </a:rPr>
              <a:t> cannot completely exclude this or perhaps  the angel is staring at the viewer to make us part of the painting</a:t>
            </a:r>
            <a:endParaRPr lang="el-GR" sz="1600" dirty="0">
              <a:latin typeface="Georgia" panose="02040502050405020303" pitchFamily="18" charset="0"/>
            </a:endParaRPr>
          </a:p>
        </p:txBody>
      </p:sp>
      <p:sp>
        <p:nvSpPr>
          <p:cNvPr id="4" name="Θέση ημερομηνίας 3">
            <a:extLst>
              <a:ext uri="{FF2B5EF4-FFF2-40B4-BE49-F238E27FC236}">
                <a16:creationId xmlns:a16="http://schemas.microsoft.com/office/drawing/2014/main" id="{FD6CC8B9-1FA7-49A6-8CE1-6F12B9AFD601}"/>
              </a:ext>
            </a:extLst>
          </p:cNvPr>
          <p:cNvSpPr>
            <a:spLocks noGrp="1"/>
          </p:cNvSpPr>
          <p:nvPr>
            <p:ph type="dt" sz="half" idx="10"/>
          </p:nvPr>
        </p:nvSpPr>
        <p:spPr/>
        <p:txBody>
          <a:bodyPr/>
          <a:lstStyle/>
          <a:p>
            <a:fld id="{22EF7337-642E-41C0-A996-E878DE5B1E2D}" type="datetime1">
              <a:rPr lang="el-GR" smtClean="0"/>
              <a:t>26/11/2020</a:t>
            </a:fld>
            <a:endParaRPr lang="en-US" dirty="0"/>
          </a:p>
        </p:txBody>
      </p:sp>
      <p:pic>
        <p:nvPicPr>
          <p:cNvPr id="6" name="Εικόνα 5" descr="Εικόνα που περιέχει καθιστός, φωτογραφία, άνδρας, μικρό&#10;&#10;Περιγραφή που δημιουργήθηκε αυτόματα">
            <a:extLst>
              <a:ext uri="{FF2B5EF4-FFF2-40B4-BE49-F238E27FC236}">
                <a16:creationId xmlns:a16="http://schemas.microsoft.com/office/drawing/2014/main" id="{CAB2E777-F877-40D0-A84A-0626C667F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742" y="2014194"/>
            <a:ext cx="3935884" cy="3525216"/>
          </a:xfrm>
          <a:prstGeom prst="rect">
            <a:avLst/>
          </a:prstGeom>
        </p:spPr>
      </p:pic>
    </p:spTree>
    <p:extLst>
      <p:ext uri="{BB962C8B-B14F-4D97-AF65-F5344CB8AC3E}">
        <p14:creationId xmlns:p14="http://schemas.microsoft.com/office/powerpoint/2010/main" val="1945398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C402AF-635C-445F-BCC8-BB7F2CD7DF26}"/>
              </a:ext>
            </a:extLst>
          </p:cNvPr>
          <p:cNvSpPr>
            <a:spLocks noGrp="1"/>
          </p:cNvSpPr>
          <p:nvPr>
            <p:ph type="title"/>
          </p:nvPr>
        </p:nvSpPr>
        <p:spPr>
          <a:xfrm>
            <a:off x="1066800" y="642594"/>
            <a:ext cx="9684327" cy="659733"/>
          </a:xfrm>
        </p:spPr>
        <p:txBody>
          <a:bodyPr/>
          <a:lstStyle/>
          <a:p>
            <a:r>
              <a:rPr lang="en-US" u="sng" dirty="0">
                <a:latin typeface="+mj-lt"/>
              </a:rPr>
              <a:t>THE LAST SUPPER</a:t>
            </a:r>
            <a:endParaRPr lang="el-GR" u="sng" dirty="0">
              <a:latin typeface="+mj-lt"/>
            </a:endParaRPr>
          </a:p>
        </p:txBody>
      </p:sp>
      <p:sp>
        <p:nvSpPr>
          <p:cNvPr id="3" name="Θέση περιεχομένου 2">
            <a:extLst>
              <a:ext uri="{FF2B5EF4-FFF2-40B4-BE49-F238E27FC236}">
                <a16:creationId xmlns:a16="http://schemas.microsoft.com/office/drawing/2014/main" id="{1AE91B98-E6B6-4BC2-9E88-5C867B6270C5}"/>
              </a:ext>
            </a:extLst>
          </p:cNvPr>
          <p:cNvSpPr>
            <a:spLocks noGrp="1"/>
          </p:cNvSpPr>
          <p:nvPr>
            <p:ph idx="1"/>
          </p:nvPr>
        </p:nvSpPr>
        <p:spPr>
          <a:xfrm>
            <a:off x="346364" y="1566287"/>
            <a:ext cx="10834254" cy="4386457"/>
          </a:xfrm>
        </p:spPr>
        <p:txBody>
          <a:bodyPr>
            <a:noAutofit/>
          </a:bodyPr>
          <a:lstStyle/>
          <a:p>
            <a:pPr marL="0" indent="0">
              <a:buNone/>
            </a:pPr>
            <a:r>
              <a:rPr lang="en-US" b="1" i="0" dirty="0">
                <a:solidFill>
                  <a:srgbClr val="1A1A1A"/>
                </a:solidFill>
                <a:effectLst/>
                <a:latin typeface="Georgia" panose="02040502050405020303" pitchFamily="18" charset="0"/>
              </a:rPr>
              <a:t> Last Supper</a:t>
            </a:r>
            <a:r>
              <a:rPr lang="en-US" b="0" i="0" dirty="0">
                <a:solidFill>
                  <a:srgbClr val="1A1A1A"/>
                </a:solidFill>
                <a:effectLst/>
                <a:latin typeface="Georgia" panose="02040502050405020303" pitchFamily="18" charset="0"/>
              </a:rPr>
              <a:t>, Italian </a:t>
            </a:r>
            <a:r>
              <a:rPr lang="en-US" i="0" dirty="0">
                <a:solidFill>
                  <a:srgbClr val="1A1A1A"/>
                </a:solidFill>
                <a:effectLst/>
                <a:latin typeface="Georgia" panose="02040502050405020303" pitchFamily="18" charset="0"/>
              </a:rPr>
              <a:t>Cenacolo</a:t>
            </a:r>
            <a:r>
              <a:rPr lang="en-US" b="0" i="0" dirty="0">
                <a:solidFill>
                  <a:srgbClr val="1A1A1A"/>
                </a:solidFill>
                <a:effectLst/>
                <a:latin typeface="Georgia" panose="02040502050405020303" pitchFamily="18" charset="0"/>
              </a:rPr>
              <a:t> one of the most famous artworks in the world, painted by </a:t>
            </a:r>
            <a:r>
              <a:rPr lang="en-US" b="0" i="0" u="none" strike="noStrike" dirty="0">
                <a:effectLst/>
                <a:latin typeface="Georgia" panose="02040502050405020303" pitchFamily="18" charset="0"/>
              </a:rPr>
              <a:t>Leonardo </a:t>
            </a:r>
            <a:r>
              <a:rPr lang="en-US" dirty="0">
                <a:latin typeface="Georgia" panose="02040502050405020303" pitchFamily="18" charset="0"/>
              </a:rPr>
              <a:t>D</a:t>
            </a:r>
            <a:r>
              <a:rPr lang="en-US" b="0" i="0" u="none" strike="noStrike" dirty="0">
                <a:effectLst/>
                <a:latin typeface="Georgia" panose="02040502050405020303" pitchFamily="18" charset="0"/>
              </a:rPr>
              <a:t>a Vinci</a:t>
            </a:r>
            <a:r>
              <a:rPr lang="en-US" b="0" i="0" dirty="0">
                <a:solidFill>
                  <a:srgbClr val="1A1A1A"/>
                </a:solidFill>
                <a:effectLst/>
                <a:latin typeface="Georgia" panose="02040502050405020303" pitchFamily="18" charset="0"/>
              </a:rPr>
              <a:t> probably between 1495 and 1498 for the </a:t>
            </a:r>
            <a:r>
              <a:rPr lang="en-US" b="0" i="0" u="none" strike="noStrike" dirty="0">
                <a:effectLst/>
                <a:latin typeface="Georgia" panose="02040502050405020303" pitchFamily="18" charset="0"/>
              </a:rPr>
              <a:t>Dominican</a:t>
            </a:r>
            <a:r>
              <a:rPr lang="en-US" b="0" i="0" dirty="0">
                <a:solidFill>
                  <a:srgbClr val="1A1A1A"/>
                </a:solidFill>
                <a:effectLst/>
                <a:latin typeface="Georgia" panose="02040502050405020303" pitchFamily="18" charset="0"/>
              </a:rPr>
              <a:t> monastery </a:t>
            </a:r>
            <a:r>
              <a:rPr lang="en-US" b="0" i="0" u="none" strike="noStrike" dirty="0">
                <a:effectLst/>
                <a:latin typeface="Georgia" panose="02040502050405020303" pitchFamily="18" charset="0"/>
              </a:rPr>
              <a:t>Santa Maria delle Grazie</a:t>
            </a:r>
            <a:r>
              <a:rPr lang="en-US" b="0" i="0" dirty="0">
                <a:solidFill>
                  <a:srgbClr val="1A1A1A"/>
                </a:solidFill>
                <a:effectLst/>
                <a:latin typeface="Georgia" panose="02040502050405020303" pitchFamily="18" charset="0"/>
              </a:rPr>
              <a:t> in </a:t>
            </a:r>
            <a:r>
              <a:rPr lang="en-US" b="0" i="0" u="none" strike="noStrike" dirty="0">
                <a:effectLst/>
                <a:latin typeface="Georgia" panose="02040502050405020303" pitchFamily="18" charset="0"/>
              </a:rPr>
              <a:t>Milan</a:t>
            </a:r>
            <a:r>
              <a:rPr lang="en-US" b="0" i="0" dirty="0">
                <a:effectLst/>
                <a:latin typeface="Georgia" panose="02040502050405020303" pitchFamily="18" charset="0"/>
              </a:rPr>
              <a:t>. </a:t>
            </a:r>
            <a:r>
              <a:rPr lang="en-US" b="0" i="0" dirty="0">
                <a:solidFill>
                  <a:srgbClr val="1A1A1A"/>
                </a:solidFill>
                <a:effectLst/>
                <a:latin typeface="Georgia" panose="02040502050405020303" pitchFamily="18" charset="0"/>
              </a:rPr>
              <a:t>It depicts the dramatic scene described in several closely connected moments in the Gospels, in which </a:t>
            </a:r>
            <a:r>
              <a:rPr lang="en-US" b="0" i="0" u="none" strike="noStrike" dirty="0">
                <a:effectLst/>
                <a:latin typeface="Georgia" panose="02040502050405020303" pitchFamily="18" charset="0"/>
              </a:rPr>
              <a:t>Jesus</a:t>
            </a:r>
            <a:r>
              <a:rPr lang="en-US" b="0" i="0" dirty="0">
                <a:solidFill>
                  <a:srgbClr val="1A1A1A"/>
                </a:solidFill>
                <a:effectLst/>
                <a:latin typeface="Georgia" panose="02040502050405020303" pitchFamily="18" charset="0"/>
              </a:rPr>
              <a:t> declares that one of the </a:t>
            </a:r>
            <a:r>
              <a:rPr lang="en-US" b="0" i="0" u="none" strike="noStrike" dirty="0">
                <a:effectLst/>
                <a:latin typeface="Georgia" panose="02040502050405020303" pitchFamily="18" charset="0"/>
              </a:rPr>
              <a:t>Apostles</a:t>
            </a:r>
            <a:r>
              <a:rPr lang="en-US" b="0" i="0" dirty="0">
                <a:solidFill>
                  <a:srgbClr val="1A1A1A"/>
                </a:solidFill>
                <a:effectLst/>
                <a:latin typeface="Georgia" panose="02040502050405020303" pitchFamily="18" charset="0"/>
              </a:rPr>
              <a:t> will betray him and later institutes the </a:t>
            </a:r>
            <a:r>
              <a:rPr lang="en-US" b="0" i="0" u="none" strike="noStrike" dirty="0">
                <a:effectLst/>
                <a:latin typeface="Georgia" panose="02040502050405020303" pitchFamily="18" charset="0"/>
              </a:rPr>
              <a:t>Eucharist</a:t>
            </a:r>
            <a:r>
              <a:rPr lang="en-US" b="0" i="0" dirty="0">
                <a:solidFill>
                  <a:srgbClr val="1A1A1A"/>
                </a:solidFill>
                <a:effectLst/>
                <a:latin typeface="Georgia" panose="02040502050405020303" pitchFamily="18" charset="0"/>
              </a:rPr>
              <a:t>. According to Leonardo’s belief that posture, gesture, and expression should </a:t>
            </a:r>
            <a:r>
              <a:rPr lang="en-US" b="0" i="0" u="none" strike="noStrike" dirty="0">
                <a:solidFill>
                  <a:srgbClr val="000000"/>
                </a:solidFill>
                <a:effectLst/>
                <a:latin typeface="Georgia" panose="02040502050405020303" pitchFamily="18" charset="0"/>
              </a:rPr>
              <a:t>manifest</a:t>
            </a:r>
            <a:r>
              <a:rPr lang="en-US" b="0" i="0" dirty="0">
                <a:solidFill>
                  <a:srgbClr val="1A1A1A"/>
                </a:solidFill>
                <a:effectLst/>
                <a:latin typeface="Georgia" panose="02040502050405020303" pitchFamily="18" charset="0"/>
              </a:rPr>
              <a:t> the “notions of the mind,” each one of the 12 </a:t>
            </a:r>
            <a:r>
              <a:rPr lang="en-US" b="0" i="0" u="none" strike="noStrike" dirty="0">
                <a:solidFill>
                  <a:srgbClr val="000000"/>
                </a:solidFill>
                <a:effectLst/>
                <a:latin typeface="Georgia" panose="02040502050405020303" pitchFamily="18" charset="0"/>
              </a:rPr>
              <a:t>disciples</a:t>
            </a:r>
            <a:r>
              <a:rPr lang="en-US" b="0" i="0" dirty="0">
                <a:solidFill>
                  <a:srgbClr val="1A1A1A"/>
                </a:solidFill>
                <a:effectLst/>
                <a:latin typeface="Georgia" panose="02040502050405020303" pitchFamily="18" charset="0"/>
              </a:rPr>
              <a:t> reacts in a manner that Leonardo considered fit for that man’s personality. The result is a complex study of varied human emotion, rendered in a deceptively simple </a:t>
            </a:r>
            <a:r>
              <a:rPr lang="en-US" b="0" i="0" u="none" strike="noStrike" dirty="0">
                <a:solidFill>
                  <a:srgbClr val="000000"/>
                </a:solidFill>
                <a:effectLst/>
                <a:latin typeface="Georgia" panose="02040502050405020303" pitchFamily="18" charset="0"/>
              </a:rPr>
              <a:t>composition</a:t>
            </a:r>
            <a:r>
              <a:rPr lang="en-US" b="0" i="0" dirty="0">
                <a:solidFill>
                  <a:srgbClr val="1A1A1A"/>
                </a:solidFill>
                <a:effectLst/>
                <a:latin typeface="Georgia" panose="02040502050405020303" pitchFamily="18" charset="0"/>
              </a:rPr>
              <a:t>. The subject of the </a:t>
            </a:r>
            <a:r>
              <a:rPr lang="en-US" b="1" i="0" u="none" strike="noStrike" dirty="0">
                <a:effectLst/>
                <a:latin typeface="Georgia" panose="02040502050405020303" pitchFamily="18" charset="0"/>
              </a:rPr>
              <a:t>Last Supper</a:t>
            </a:r>
            <a:r>
              <a:rPr lang="en-US" b="1" i="0" dirty="0">
                <a:effectLst/>
                <a:latin typeface="Georgia" panose="02040502050405020303" pitchFamily="18" charset="0"/>
              </a:rPr>
              <a:t> </a:t>
            </a:r>
            <a:r>
              <a:rPr lang="en-US" b="0" i="0" dirty="0">
                <a:solidFill>
                  <a:srgbClr val="1A1A1A"/>
                </a:solidFill>
                <a:effectLst/>
                <a:latin typeface="Georgia" panose="02040502050405020303" pitchFamily="18" charset="0"/>
              </a:rPr>
              <a:t>was a popular choice for the refectory walls of monasteries and convents in 15</a:t>
            </a:r>
            <a:r>
              <a:rPr lang="en-US" b="0" i="0" baseline="30000" dirty="0">
                <a:solidFill>
                  <a:srgbClr val="1A1A1A"/>
                </a:solidFill>
                <a:effectLst/>
                <a:latin typeface="Georgia" panose="02040502050405020303" pitchFamily="18" charset="0"/>
              </a:rPr>
              <a:t>th</a:t>
            </a:r>
            <a:r>
              <a:rPr lang="en-US" b="0" i="0" dirty="0">
                <a:solidFill>
                  <a:srgbClr val="1A1A1A"/>
                </a:solidFill>
                <a:effectLst/>
                <a:latin typeface="Georgia" panose="02040502050405020303" pitchFamily="18" charset="0"/>
              </a:rPr>
              <a:t> century </a:t>
            </a:r>
            <a:r>
              <a:rPr lang="en-US" b="0" i="0" u="none" strike="noStrike" dirty="0">
                <a:effectLst/>
                <a:latin typeface="Georgia" panose="02040502050405020303" pitchFamily="18" charset="0"/>
              </a:rPr>
              <a:t>Italy</a:t>
            </a:r>
            <a:r>
              <a:rPr lang="en-US" b="0" i="0" dirty="0">
                <a:solidFill>
                  <a:srgbClr val="1A1A1A"/>
                </a:solidFill>
                <a:effectLst/>
                <a:latin typeface="Georgia" panose="02040502050405020303" pitchFamily="18" charset="0"/>
              </a:rPr>
              <a:t> whereby nuns and monks could have their meals in the presence of Jesus’ final repast. Leonardo’s version appears neatly arranged, with Jesus </a:t>
            </a:r>
            <a:r>
              <a:rPr lang="en-US" dirty="0">
                <a:solidFill>
                  <a:srgbClr val="1A1A1A"/>
                </a:solidFill>
                <a:latin typeface="Georgia" panose="02040502050405020303" pitchFamily="18" charset="0"/>
              </a:rPr>
              <a:t>at the centre  </a:t>
            </a:r>
            <a:r>
              <a:rPr lang="en-US" b="0" i="0" dirty="0">
                <a:solidFill>
                  <a:srgbClr val="1A1A1A"/>
                </a:solidFill>
                <a:effectLst/>
                <a:latin typeface="Georgia" panose="02040502050405020303" pitchFamily="18" charset="0"/>
              </a:rPr>
              <a:t>of an extensive table and the Apostles to his left and right. He wears the traditional red and blue robes and has a beard, but Leonardo did not imbue him with the customary</a:t>
            </a:r>
            <a:r>
              <a:rPr lang="en-US" b="0" i="0" dirty="0">
                <a:effectLst/>
                <a:latin typeface="Georgia" panose="02040502050405020303" pitchFamily="18" charset="0"/>
              </a:rPr>
              <a:t> </a:t>
            </a:r>
            <a:r>
              <a:rPr lang="en-US" b="0" i="0" u="none" strike="noStrike" dirty="0">
                <a:effectLst/>
                <a:latin typeface="Georgia" panose="02040502050405020303" pitchFamily="18" charset="0"/>
              </a:rPr>
              <a:t>halo</a:t>
            </a:r>
          </a:p>
          <a:p>
            <a:pPr marL="0" indent="0">
              <a:buNone/>
            </a:pPr>
            <a:endParaRPr lang="el-GR" dirty="0"/>
          </a:p>
        </p:txBody>
      </p:sp>
      <p:sp>
        <p:nvSpPr>
          <p:cNvPr id="4" name="Θέση ημερομηνίας 3">
            <a:extLst>
              <a:ext uri="{FF2B5EF4-FFF2-40B4-BE49-F238E27FC236}">
                <a16:creationId xmlns:a16="http://schemas.microsoft.com/office/drawing/2014/main" id="{A4356C02-9579-4C94-911D-9E5D1EFBCA07}"/>
              </a:ext>
            </a:extLst>
          </p:cNvPr>
          <p:cNvSpPr>
            <a:spLocks noGrp="1"/>
          </p:cNvSpPr>
          <p:nvPr>
            <p:ph type="dt" sz="half" idx="10"/>
          </p:nvPr>
        </p:nvSpPr>
        <p:spPr/>
        <p:txBody>
          <a:bodyPr/>
          <a:lstStyle/>
          <a:p>
            <a:fld id="{22EF7337-642E-41C0-A996-E878DE5B1E2D}" type="datetime1">
              <a:rPr lang="el-GR" smtClean="0"/>
              <a:t>26/11/2020</a:t>
            </a:fld>
            <a:endParaRPr lang="en-US"/>
          </a:p>
        </p:txBody>
      </p:sp>
      <p:pic>
        <p:nvPicPr>
          <p:cNvPr id="6" name="Εικόνα 5" descr="Εικόνα που περιέχει εσωτερικό, πίνακας, άτομο, καθιστός&#10;&#10;Περιγραφή που δημιουργήθηκε αυτόματα">
            <a:extLst>
              <a:ext uri="{FF2B5EF4-FFF2-40B4-BE49-F238E27FC236}">
                <a16:creationId xmlns:a16="http://schemas.microsoft.com/office/drawing/2014/main" id="{C741418B-8314-4347-B4C6-3DE7C3B0C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126" y="4544328"/>
            <a:ext cx="3500380" cy="1499069"/>
          </a:xfrm>
          <a:prstGeom prst="rect">
            <a:avLst/>
          </a:prstGeom>
        </p:spPr>
      </p:pic>
    </p:spTree>
    <p:extLst>
      <p:ext uri="{BB962C8B-B14F-4D97-AF65-F5344CB8AC3E}">
        <p14:creationId xmlns:p14="http://schemas.microsoft.com/office/powerpoint/2010/main" val="14766567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38A72D-BC90-4C73-AF4B-E5E006E673F5}"/>
              </a:ext>
            </a:extLst>
          </p:cNvPr>
          <p:cNvSpPr>
            <a:spLocks noGrp="1"/>
          </p:cNvSpPr>
          <p:nvPr>
            <p:ph type="title"/>
          </p:nvPr>
        </p:nvSpPr>
        <p:spPr>
          <a:xfrm>
            <a:off x="-1543880" y="504310"/>
            <a:ext cx="10058400" cy="801893"/>
          </a:xfrm>
        </p:spPr>
        <p:txBody>
          <a:bodyPr/>
          <a:lstStyle/>
          <a:p>
            <a:pPr algn="ctr"/>
            <a:r>
              <a:rPr lang="en-US" u="sng" dirty="0">
                <a:latin typeface="+mj-lt"/>
              </a:rPr>
              <a:t>The last supper</a:t>
            </a:r>
            <a:endParaRPr lang="el-GR" u="sng" dirty="0">
              <a:latin typeface="+mj-lt"/>
            </a:endParaRPr>
          </a:p>
        </p:txBody>
      </p:sp>
      <p:sp>
        <p:nvSpPr>
          <p:cNvPr id="3" name="Θέση περιεχομένου 2">
            <a:extLst>
              <a:ext uri="{FF2B5EF4-FFF2-40B4-BE49-F238E27FC236}">
                <a16:creationId xmlns:a16="http://schemas.microsoft.com/office/drawing/2014/main" id="{5065DA00-9D5B-43ED-87EE-2084B92E7DCB}"/>
              </a:ext>
            </a:extLst>
          </p:cNvPr>
          <p:cNvSpPr>
            <a:spLocks noGrp="1"/>
          </p:cNvSpPr>
          <p:nvPr>
            <p:ph idx="1"/>
          </p:nvPr>
        </p:nvSpPr>
        <p:spPr>
          <a:xfrm>
            <a:off x="1066800" y="2107096"/>
            <a:ext cx="10058400" cy="3845647"/>
          </a:xfrm>
        </p:spPr>
        <p:txBody>
          <a:bodyPr>
            <a:normAutofit fontScale="92500" lnSpcReduction="20000"/>
          </a:bodyPr>
          <a:lstStyle/>
          <a:p>
            <a:r>
              <a:rPr lang="en-US" sz="1600" b="0" i="0" dirty="0">
                <a:solidFill>
                  <a:srgbClr val="1A1A1A"/>
                </a:solidFill>
                <a:effectLst/>
                <a:latin typeface="Georgia" panose="02040502050405020303" pitchFamily="18" charset="0"/>
              </a:rPr>
              <a:t>. Some scholars have proposed that the light from the window behind him serves this role or that the implied lines of the pediment above the window create the</a:t>
            </a:r>
            <a:r>
              <a:rPr lang="en-US" sz="1600" b="0" i="0" dirty="0">
                <a:effectLst/>
                <a:latin typeface="Georgia" panose="02040502050405020303" pitchFamily="18" charset="0"/>
              </a:rPr>
              <a:t> </a:t>
            </a:r>
            <a:r>
              <a:rPr lang="en-US" sz="1600" b="0" i="0" u="none" strike="noStrike" dirty="0">
                <a:effectLst/>
                <a:latin typeface="Georgia" panose="02040502050405020303" pitchFamily="18" charset="0"/>
              </a:rPr>
              <a:t>illusion</a:t>
            </a:r>
            <a:r>
              <a:rPr lang="en-US" sz="1600" b="0" i="0" dirty="0">
                <a:effectLst/>
                <a:latin typeface="Georgia" panose="02040502050405020303" pitchFamily="18" charset="0"/>
              </a:rPr>
              <a:t> </a:t>
            </a:r>
            <a:r>
              <a:rPr lang="en-US" sz="1600" b="0" i="0" dirty="0">
                <a:solidFill>
                  <a:srgbClr val="1A1A1A"/>
                </a:solidFill>
                <a:effectLst/>
                <a:latin typeface="Georgia" panose="02040502050405020303" pitchFamily="18" charset="0"/>
              </a:rPr>
              <a:t>of a halo. Other scholars have argued that the missing attribute may also suggest that Jesus is still a </a:t>
            </a:r>
            <a:r>
              <a:rPr lang="en-US" sz="1600" b="0" i="0" u="none" strike="noStrike" dirty="0">
                <a:effectLst/>
                <a:latin typeface="Georgia" panose="02040502050405020303" pitchFamily="18" charset="0"/>
              </a:rPr>
              <a:t>human being</a:t>
            </a:r>
            <a:r>
              <a:rPr lang="en-US" sz="1600" u="none" strike="noStrike" dirty="0">
                <a:solidFill>
                  <a:srgbClr val="1A1A1A"/>
                </a:solidFill>
                <a:latin typeface="Georgia" panose="02040502050405020303" pitchFamily="18" charset="0"/>
              </a:rPr>
              <a:t> </a:t>
            </a:r>
            <a:r>
              <a:rPr lang="en-US" sz="1600" b="0" i="0" dirty="0">
                <a:solidFill>
                  <a:srgbClr val="1A1A1A"/>
                </a:solidFill>
                <a:effectLst/>
                <a:latin typeface="Georgia" panose="02040502050405020303" pitchFamily="18" charset="0"/>
              </a:rPr>
              <a:t>who as such will endure the pain and suffering of the Passion. The scene is not a frozen moment but rather a representation of successive moments. Jesus has declared his forthcoming betrayal, and the Apostles react. </a:t>
            </a:r>
            <a:r>
              <a:rPr lang="en-US" sz="1600" b="0" i="0" u="none" strike="noStrike" dirty="0">
                <a:effectLst/>
                <a:latin typeface="Georgia" panose="02040502050405020303" pitchFamily="18" charset="0"/>
              </a:rPr>
              <a:t>Philip</a:t>
            </a:r>
            <a:r>
              <a:rPr lang="en-US" sz="1600" b="0" i="0" dirty="0">
                <a:solidFill>
                  <a:srgbClr val="1A1A1A"/>
                </a:solidFill>
                <a:effectLst/>
                <a:latin typeface="Georgia" panose="02040502050405020303" pitchFamily="18" charset="0"/>
              </a:rPr>
              <a:t> who stands in the group to Jesus’ left gestures toward himself and seems to say, “Surely not I, Lord?” Jesus seems to reply “The one who has dipped his hand into the bowl with me will betray me”. Simultaneously, Jesus and </a:t>
            </a:r>
            <a:r>
              <a:rPr lang="en-US" sz="1600" b="0" i="0" u="none" strike="noStrike" dirty="0">
                <a:effectLst/>
                <a:latin typeface="Georgia" panose="02040502050405020303" pitchFamily="18" charset="0"/>
              </a:rPr>
              <a:t>Judas</a:t>
            </a:r>
            <a:r>
              <a:rPr lang="en-US" sz="1600" b="0" i="0" dirty="0">
                <a:solidFill>
                  <a:srgbClr val="1A1A1A"/>
                </a:solidFill>
                <a:effectLst/>
                <a:latin typeface="Georgia" panose="02040502050405020303" pitchFamily="18" charset="0"/>
              </a:rPr>
              <a:t>, who sits with the group to Jesus’ right, reach toward the same dish on the table between them, an act that marks Judas as the betrayer. Jesus also gestures toward a glass of wine and a piece of bread, suggesting the establishment of the Holy Communion rite.</a:t>
            </a:r>
          </a:p>
          <a:p>
            <a:r>
              <a:rPr lang="en-US" sz="1600" b="0" i="0" dirty="0">
                <a:effectLst/>
                <a:latin typeface="Georgia" panose="02040502050405020303" pitchFamily="18" charset="0"/>
              </a:rPr>
              <a:t>When the project was given to him, Leonardo da Vinci was new to painting frescos This was the largest work that he had attempted to that point. Leonardo’s work is actually  </a:t>
            </a:r>
            <a:r>
              <a:rPr lang="en-US" sz="1600" b="0" i="1" dirty="0">
                <a:effectLst/>
                <a:latin typeface="Georgia" panose="02040502050405020303" pitchFamily="18" charset="0"/>
              </a:rPr>
              <a:t>not</a:t>
            </a:r>
            <a:r>
              <a:rPr lang="en-US" sz="1600" b="0" i="0" dirty="0">
                <a:effectLst/>
                <a:latin typeface="Georgia" panose="02040502050405020303" pitchFamily="18" charset="0"/>
              </a:rPr>
              <a:t> a fresco, however. Knowing he needed time to work on the painting, he decided to experiment with beautiful pigments directly on the established plaster.</a:t>
            </a:r>
          </a:p>
          <a:p>
            <a:pPr algn="l" fontAlgn="base"/>
            <a:r>
              <a:rPr lang="en-US" sz="1600" b="0" i="0" dirty="0">
                <a:effectLst/>
                <a:latin typeface="Georgia" panose="02040502050405020303" pitchFamily="18" charset="0"/>
              </a:rPr>
              <a:t>Two other almost exact replicas exist of </a:t>
            </a:r>
            <a:r>
              <a:rPr lang="en-US" sz="1600" b="0" i="1" dirty="0">
                <a:effectLst/>
                <a:latin typeface="Georgia" panose="02040502050405020303" pitchFamily="18" charset="0"/>
              </a:rPr>
              <a:t>The Last Supper</a:t>
            </a:r>
            <a:r>
              <a:rPr lang="en-US" sz="1600" b="0" i="0" dirty="0">
                <a:effectLst/>
                <a:latin typeface="Georgia" panose="02040502050405020303" pitchFamily="18" charset="0"/>
              </a:rPr>
              <a:t>. Believed to be painted by Leonardo’s assistants, the copies are both in well-preserved states. Perhaps they chose to recreate the piece as a true </a:t>
            </a:r>
            <a:r>
              <a:rPr lang="en-US" sz="1600" b="0" i="1" dirty="0">
                <a:effectLst/>
                <a:latin typeface="Georgia" panose="02040502050405020303" pitchFamily="18" charset="0"/>
              </a:rPr>
              <a:t>fresco</a:t>
            </a:r>
            <a:r>
              <a:rPr lang="en-US" sz="1600" b="0" i="0" dirty="0">
                <a:effectLst/>
                <a:latin typeface="Georgia" panose="02040502050405020303" pitchFamily="18" charset="0"/>
              </a:rPr>
              <a:t>? One is held in the </a:t>
            </a:r>
            <a:r>
              <a:rPr lang="en-US" sz="1600" b="0" i="0" u="none" strike="noStrike" dirty="0">
                <a:effectLst/>
                <a:latin typeface="Georgia" panose="02040502050405020303" pitchFamily="18" charset="0"/>
              </a:rPr>
              <a:t>Royal Academy</a:t>
            </a:r>
            <a:r>
              <a:rPr lang="en-US" sz="1600" b="0" i="0" u="none" strike="noStrike" dirty="0">
                <a:effectLst/>
                <a:latin typeface="Georgia" panose="02040502050405020303" pitchFamily="18" charset="0"/>
                <a:hlinkClick r:id="rId2">
                  <a:extLst>
                    <a:ext uri="{A12FA001-AC4F-418D-AE19-62706E023703}">
                      <ahyp:hlinkClr xmlns:ahyp="http://schemas.microsoft.com/office/drawing/2018/hyperlinkcolor" val="tx"/>
                    </a:ext>
                  </a:extLst>
                </a:hlinkClick>
              </a:rPr>
              <a:t> </a:t>
            </a:r>
            <a:r>
              <a:rPr lang="en-US" sz="1600" b="0" i="0" u="none" strike="noStrike" dirty="0">
                <a:effectLst/>
                <a:latin typeface="Georgia" panose="02040502050405020303" pitchFamily="18" charset="0"/>
              </a:rPr>
              <a:t>of Arts</a:t>
            </a:r>
            <a:r>
              <a:rPr lang="en-US" sz="1600" b="0" i="0" dirty="0">
                <a:effectLst/>
                <a:latin typeface="Georgia" panose="02040502050405020303" pitchFamily="18" charset="0"/>
              </a:rPr>
              <a:t> in London and the other decorates the </a:t>
            </a:r>
            <a:r>
              <a:rPr lang="en-US" sz="1600" b="0" i="0" u="none" strike="noStrike" dirty="0">
                <a:effectLst/>
                <a:latin typeface="Georgia" panose="02040502050405020303" pitchFamily="18" charset="0"/>
              </a:rPr>
              <a:t>Church of St. Ambrogio</a:t>
            </a:r>
            <a:r>
              <a:rPr lang="en-US" sz="1600" b="0" i="0" dirty="0">
                <a:effectLst/>
                <a:latin typeface="Georgia" panose="02040502050405020303" pitchFamily="18" charset="0"/>
              </a:rPr>
              <a:t> in Ponte Capriasca, Switzerland. It is these copies that give us an idea of what da Vinci’s masterpiece would have looked like had it survived in better condition.</a:t>
            </a:r>
          </a:p>
          <a:p>
            <a:endParaRPr lang="el-GR" dirty="0"/>
          </a:p>
        </p:txBody>
      </p:sp>
      <p:sp>
        <p:nvSpPr>
          <p:cNvPr id="4" name="Θέση ημερομηνίας 3">
            <a:extLst>
              <a:ext uri="{FF2B5EF4-FFF2-40B4-BE49-F238E27FC236}">
                <a16:creationId xmlns:a16="http://schemas.microsoft.com/office/drawing/2014/main" id="{31D4D884-44A2-4EE4-A5E1-953CC8DC69E3}"/>
              </a:ext>
            </a:extLst>
          </p:cNvPr>
          <p:cNvSpPr>
            <a:spLocks noGrp="1"/>
          </p:cNvSpPr>
          <p:nvPr>
            <p:ph type="dt" sz="half" idx="10"/>
          </p:nvPr>
        </p:nvSpPr>
        <p:spPr/>
        <p:txBody>
          <a:bodyPr/>
          <a:lstStyle/>
          <a:p>
            <a:fld id="{22EF7337-642E-41C0-A996-E878DE5B1E2D}" type="datetime1">
              <a:rPr lang="el-GR" smtClean="0"/>
              <a:t>26/11/2020</a:t>
            </a:fld>
            <a:endParaRPr lang="en-US"/>
          </a:p>
        </p:txBody>
      </p:sp>
      <p:pic>
        <p:nvPicPr>
          <p:cNvPr id="6" name="Εικόνα 5" descr="Εικόνα που περιέχει εσωτερικό, άτομο, κτίριο, άτομα&#10;&#10;Περιγραφή που δημιουργήθηκε αυτόματα">
            <a:extLst>
              <a:ext uri="{FF2B5EF4-FFF2-40B4-BE49-F238E27FC236}">
                <a16:creationId xmlns:a16="http://schemas.microsoft.com/office/drawing/2014/main" id="{D99B7502-9A11-444D-8B08-2AB9FCCEF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842" y="457199"/>
            <a:ext cx="2466975" cy="1451113"/>
          </a:xfrm>
          <a:prstGeom prst="rect">
            <a:avLst/>
          </a:prstGeom>
        </p:spPr>
      </p:pic>
    </p:spTree>
    <p:extLst>
      <p:ext uri="{BB962C8B-B14F-4D97-AF65-F5344CB8AC3E}">
        <p14:creationId xmlns:p14="http://schemas.microsoft.com/office/powerpoint/2010/main" val="3211405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97_TF56410444" id="{C55840D0-0A86-479A-9FD3-B8599DC43E6E}" vid="{2B943CE8-C9E5-4E0C-8B94-45BBA14C1D17}"/>
    </a:ext>
  </a:extLst>
</a:theme>
</file>

<file path=ppt/theme/theme2.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97_TF56410444" id="{C55840D0-0A86-479A-9FD3-B8599DC43E6E}" vid="{2B943CE8-C9E5-4E0C-8B94-45BBA14C1D17}"/>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{82B5C185-EB90-4D18-96E6-8E6B67353F4D}tf56410444_win32</Template>
  <TotalTime>401</TotalTime>
  <Words>2113</Words>
  <Application>Microsoft Office PowerPoint</Application>
  <PresentationFormat>Ευρεία οθόνη</PresentationFormat>
  <Paragraphs>42</Paragraphs>
  <Slides>11</Slides>
  <Notes>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2</vt:i4>
      </vt:variant>
      <vt:variant>
        <vt:lpstr>Τίτλοι διαφανειών</vt:lpstr>
      </vt:variant>
      <vt:variant>
        <vt:i4>11</vt:i4>
      </vt:variant>
    </vt:vector>
  </HeadingPairs>
  <TitlesOfParts>
    <vt:vector size="24" baseType="lpstr">
      <vt:lpstr>arial</vt:lpstr>
      <vt:lpstr>Avenir Next LT Pro Light</vt:lpstr>
      <vt:lpstr>Calibri</vt:lpstr>
      <vt:lpstr>Garamond</vt:lpstr>
      <vt:lpstr>Georgia</vt:lpstr>
      <vt:lpstr>Helvetica</vt:lpstr>
      <vt:lpstr>Open Sans</vt:lpstr>
      <vt:lpstr>open-sans</vt:lpstr>
      <vt:lpstr>Tahoma</vt:lpstr>
      <vt:lpstr>Verdana</vt:lpstr>
      <vt:lpstr>Wingdings</vt:lpstr>
      <vt:lpstr>SavonVTI</vt:lpstr>
      <vt:lpstr>SavonVTI</vt:lpstr>
      <vt:lpstr>LEONARDO DA VINCI </vt:lpstr>
      <vt:lpstr>A FEW WORDS ABOYT HIS PERSONAL LIFE</vt:lpstr>
      <vt:lpstr>Some information about Leonardo Da Vinci </vt:lpstr>
      <vt:lpstr>LIFE AND WORKS </vt:lpstr>
      <vt:lpstr>HIS PAINTINGS AND DRAWINGS </vt:lpstr>
      <vt:lpstr> THE VIRGIN OF THE ROCKS  </vt:lpstr>
      <vt:lpstr>What the painting depicts on my part </vt:lpstr>
      <vt:lpstr>THE LAST SUPPER</vt:lpstr>
      <vt:lpstr>The last supper</vt:lpstr>
      <vt:lpstr>My opinion about Leonardo Da Vinci</vt:lpstr>
      <vt:lpstr>              BIBLIOGRAPHIC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TSIOGKA CHRYSOULA</dc:creator>
  <cp:lastModifiedBy>TSIOGKA CHRYSOULA</cp:lastModifiedBy>
  <cp:revision>38</cp:revision>
  <dcterms:created xsi:type="dcterms:W3CDTF">2020-11-20T12:16:43Z</dcterms:created>
  <dcterms:modified xsi:type="dcterms:W3CDTF">2020-11-26T17:08:07Z</dcterms:modified>
</cp:coreProperties>
</file>