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6" r:id="rId8"/>
    <p:sldId id="260" r:id="rId9"/>
    <p:sldId id="265" r:id="rId10"/>
    <p:sldId id="267" r:id="rId11"/>
    <p:sldId id="26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85B49-67FF-459A-8C3E-71DE0A0817DE}" v="827" dt="2020-12-16T14:24:01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3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0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6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9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lg7PiDD8yY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ench_Nav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lassical_philology" TargetMode="External"/><Relationship Id="rId3" Type="http://schemas.openxmlformats.org/officeDocument/2006/relationships/hyperlink" Target="https://en.wikipedia.org/wiki/Cultural_critic" TargetMode="External"/><Relationship Id="rId7" Type="http://schemas.openxmlformats.org/officeDocument/2006/relationships/hyperlink" Target="https://en.wikipedia.org/wiki/Contemporary_philosophy" TargetMode="External"/><Relationship Id="rId2" Type="http://schemas.openxmlformats.org/officeDocument/2006/relationships/hyperlink" Target="https://en.wikipedia.org/wiki/Philosoph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hilology" TargetMode="External"/><Relationship Id="rId5" Type="http://schemas.openxmlformats.org/officeDocument/2006/relationships/hyperlink" Target="https://en.wikipedia.org/wiki/Poet" TargetMode="External"/><Relationship Id="rId4" Type="http://schemas.openxmlformats.org/officeDocument/2006/relationships/hyperlink" Target="https://en.wikipedia.org/wiki/Compose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xmlns="" id="{4FEFA976-0132-4AF3-B3A3-B2D1C89C6E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xmlns="" id="{65BA7CAF-5EE9-4EEE-9E12-B2CECCB94D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11">
            <a:extLst>
              <a:ext uri="{FF2B5EF4-FFF2-40B4-BE49-F238E27FC236}">
                <a16:creationId xmlns:a16="http://schemas.microsoft.com/office/drawing/2014/main" xmlns="" id="{EC199F73-795E-469A-AF4B-13FA2C7AB7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1600" y="1371600"/>
            <a:ext cx="9486900" cy="41148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924493"/>
            <a:ext cx="8115300" cy="1774204"/>
          </a:xfrm>
        </p:spPr>
        <p:txBody>
          <a:bodyPr anchor="b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Existentialist Philosophers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93906"/>
            <a:ext cx="8115300" cy="1028967"/>
          </a:xfrm>
        </p:spPr>
        <p:txBody>
          <a:bodyPr anchor="t">
            <a:normAutofit/>
          </a:bodyPr>
          <a:lstStyle/>
          <a:p>
            <a:r>
              <a:rPr lang="en-US" dirty="0"/>
              <a:t>Elsa M.</a:t>
            </a:r>
          </a:p>
          <a:p>
            <a:r>
              <a:rPr lang="en-US" dirty="0"/>
              <a:t>HELIOS TEAM</a:t>
            </a: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EB8AC92-DDF0-4F03-9291-6F0706334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A7DD609-65AE-4607-A057-07F1CE7A7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άτομο, άνδρας, ομοιόμορφος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69D37733-5F5B-4CEA-B5EB-383EBB00DA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554"/>
          <a:stretch/>
        </p:blipFill>
        <p:spPr>
          <a:xfrm>
            <a:off x="1371600" y="1371601"/>
            <a:ext cx="948689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8E1E627-C8F4-4F26-A690-8DB0E0C81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           </a:t>
            </a:r>
            <a:r>
              <a:rPr lang="el-GR" dirty="0" err="1"/>
              <a:t>Writers</a:t>
            </a:r>
            <a:r>
              <a:rPr lang="el-GR" dirty="0"/>
              <a:t> and </a:t>
            </a:r>
            <a:r>
              <a:rPr lang="el-GR" dirty="0" err="1"/>
              <a:t>artists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177EFA1-FDC9-4989-A47D-238968497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 err="1">
                <a:ea typeface="+mj-lt"/>
                <a:cs typeface="+mj-lt"/>
              </a:rPr>
              <a:t>Dostoevsky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Ibsen</a:t>
            </a:r>
            <a:r>
              <a:rPr lang="el-GR" dirty="0">
                <a:ea typeface="+mj-lt"/>
                <a:cs typeface="+mj-lt"/>
              </a:rPr>
              <a:t>, and </a:t>
            </a:r>
            <a:r>
              <a:rPr lang="el-GR" dirty="0" err="1">
                <a:ea typeface="+mj-lt"/>
                <a:cs typeface="+mj-lt"/>
              </a:rPr>
              <a:t>Kafka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were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conscripted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linked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under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term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Existentialism</a:t>
            </a:r>
            <a:r>
              <a:rPr lang="el-GR" dirty="0">
                <a:ea typeface="+mj-lt"/>
                <a:cs typeface="+mj-lt"/>
              </a:rPr>
              <a:t>; in </a:t>
            </a:r>
            <a:r>
              <a:rPr lang="el-GR" dirty="0" err="1">
                <a:ea typeface="+mj-lt"/>
                <a:cs typeface="+mj-lt"/>
              </a:rPr>
              <a:t>Paris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there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were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Jean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Genet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André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Gide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André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Malraux</a:t>
            </a:r>
            <a:r>
              <a:rPr lang="el-GR" dirty="0">
                <a:ea typeface="+mj-lt"/>
                <a:cs typeface="+mj-lt"/>
              </a:rPr>
              <a:t>, and the </a:t>
            </a:r>
            <a:r>
              <a:rPr lang="el-GR" dirty="0" err="1">
                <a:ea typeface="+mj-lt"/>
                <a:cs typeface="+mj-lt"/>
              </a:rPr>
              <a:t>expatriate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Samuel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Beckett</a:t>
            </a:r>
            <a:r>
              <a:rPr lang="el-GR" dirty="0">
                <a:ea typeface="+mj-lt"/>
                <a:cs typeface="+mj-lt"/>
              </a:rPr>
              <a:t>; the </a:t>
            </a:r>
            <a:r>
              <a:rPr lang="el-GR" dirty="0" err="1">
                <a:ea typeface="+mj-lt"/>
                <a:cs typeface="+mj-lt"/>
              </a:rPr>
              <a:t>Norwegian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Knut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Hamsun</a:t>
            </a:r>
            <a:r>
              <a:rPr lang="el-GR" dirty="0">
                <a:ea typeface="+mj-lt"/>
                <a:cs typeface="+mj-lt"/>
              </a:rPr>
              <a:t> and the </a:t>
            </a:r>
            <a:r>
              <a:rPr lang="el-GR" dirty="0" err="1">
                <a:ea typeface="+mj-lt"/>
                <a:cs typeface="+mj-lt"/>
              </a:rPr>
              <a:t>Romanian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Eugene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Ionesco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belong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to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club</a:t>
            </a:r>
            <a:r>
              <a:rPr lang="el-GR" dirty="0">
                <a:ea typeface="+mj-lt"/>
                <a:cs typeface="+mj-lt"/>
              </a:rPr>
              <a:t>; </a:t>
            </a:r>
            <a:r>
              <a:rPr lang="el-GR" dirty="0" err="1">
                <a:ea typeface="+mj-lt"/>
                <a:cs typeface="+mj-lt"/>
              </a:rPr>
              <a:t>artists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such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Alberto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Giacometti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even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Abstract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Expressionists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such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Jackson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Pollock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Arshile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Gorky</a:t>
            </a:r>
            <a:r>
              <a:rPr lang="el-GR" dirty="0">
                <a:ea typeface="+mj-lt"/>
                <a:cs typeface="+mj-lt"/>
              </a:rPr>
              <a:t>, and </a:t>
            </a:r>
            <a:r>
              <a:rPr lang="el-GR" dirty="0" err="1">
                <a:ea typeface="+mj-lt"/>
                <a:cs typeface="+mj-lt"/>
              </a:rPr>
              <a:t>Willem</a:t>
            </a:r>
            <a:r>
              <a:rPr lang="el-GR" dirty="0">
                <a:ea typeface="+mj-lt"/>
                <a:cs typeface="+mj-lt"/>
              </a:rPr>
              <a:t> de </a:t>
            </a:r>
            <a:r>
              <a:rPr lang="el-GR" dirty="0" err="1">
                <a:ea typeface="+mj-lt"/>
                <a:cs typeface="+mj-lt"/>
              </a:rPr>
              <a:t>Kooning</a:t>
            </a:r>
            <a:r>
              <a:rPr lang="el-GR" dirty="0">
                <a:ea typeface="+mj-lt"/>
                <a:cs typeface="+mj-lt"/>
              </a:rPr>
              <a:t>, and </a:t>
            </a:r>
            <a:r>
              <a:rPr lang="el-GR" dirty="0" err="1">
                <a:ea typeface="+mj-lt"/>
                <a:cs typeface="+mj-lt"/>
              </a:rPr>
              <a:t>filmmakers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such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Jean-Luc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Godard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Ingmar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Bergman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were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understood</a:t>
            </a:r>
            <a:r>
              <a:rPr lang="el-GR" dirty="0">
                <a:ea typeface="+mj-lt"/>
                <a:cs typeface="+mj-lt"/>
              </a:rPr>
              <a:t> in </a:t>
            </a:r>
            <a:r>
              <a:rPr lang="el-GR" dirty="0" err="1">
                <a:ea typeface="+mj-lt"/>
                <a:cs typeface="+mj-lt"/>
              </a:rPr>
              <a:t>existential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terms</a:t>
            </a:r>
            <a:r>
              <a:rPr lang="el-GR" dirty="0">
                <a:ea typeface="+mj-lt"/>
                <a:cs typeface="+mj-lt"/>
              </a:rPr>
              <a:t>. </a:t>
            </a:r>
            <a:r>
              <a:rPr lang="el-GR" dirty="0" err="1">
                <a:ea typeface="+mj-lt"/>
                <a:cs typeface="+mj-lt"/>
              </a:rPr>
              <a:t>By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mid</a:t>
            </a:r>
            <a:r>
              <a:rPr lang="el-GR" dirty="0">
                <a:ea typeface="+mj-lt"/>
                <a:cs typeface="+mj-lt"/>
              </a:rPr>
              <a:t> 1970s the </a:t>
            </a:r>
            <a:r>
              <a:rPr lang="el-GR" dirty="0" err="1">
                <a:ea typeface="+mj-lt"/>
                <a:cs typeface="+mj-lt"/>
              </a:rPr>
              <a:t>cultural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image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existentialism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had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become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cliché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parodized</a:t>
            </a:r>
            <a:r>
              <a:rPr lang="el-GR" dirty="0">
                <a:ea typeface="+mj-lt"/>
                <a:cs typeface="+mj-lt"/>
              </a:rPr>
              <a:t> in </a:t>
            </a:r>
            <a:r>
              <a:rPr lang="el-GR" dirty="0" err="1">
                <a:ea typeface="+mj-lt"/>
                <a:cs typeface="+mj-lt"/>
              </a:rPr>
              <a:t>countless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books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films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Woody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Allen</a:t>
            </a:r>
            <a:r>
              <a:rPr lang="el-GR" dirty="0">
                <a:ea typeface="+mj-lt"/>
                <a:cs typeface="+mj-lt"/>
              </a:rPr>
              <a:t>.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25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A6B605E-B973-41C3-92CD-B85E8E91F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337CC61-9E93-4D80-9F1C-12CE9A0C07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1600" y="1371600"/>
            <a:ext cx="4038600" cy="4114801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9D95FF8-5B3B-4A6E-AC80-A7083E898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160" y="1833395"/>
            <a:ext cx="2998019" cy="197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Video</a:t>
            </a:r>
            <a:endParaRPr lang="en-US" kern="1200" cap="all" spc="300" baseline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Εικόνα 4">
            <a:hlinkClick r:id="" action="ppaction://media"/>
            <a:extLst>
              <a:ext uri="{FF2B5EF4-FFF2-40B4-BE49-F238E27FC236}">
                <a16:creationId xmlns:a16="http://schemas.microsoft.com/office/drawing/2014/main" xmlns="" id="{538D95EE-45A8-4889-9D0F-723DA5999DD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4868" y="1500863"/>
            <a:ext cx="5091332" cy="381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9E48A96-AA52-4BCF-B523-E3BC5023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BDA692C-4D3E-49E0-A6EE-B0021F047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b="1" dirty="0" err="1"/>
              <a:t>Existentialism</a:t>
            </a:r>
            <a:r>
              <a:rPr lang="el-GR" b="1" dirty="0"/>
              <a:t> 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form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philosophical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inquiry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explores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problem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human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existence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centers</a:t>
            </a:r>
            <a:r>
              <a:rPr lang="el-GR" dirty="0">
                <a:ea typeface="+mj-lt"/>
                <a:cs typeface="+mj-lt"/>
              </a:rPr>
              <a:t> on the </a:t>
            </a:r>
            <a:r>
              <a:rPr lang="el-GR" dirty="0" err="1">
                <a:ea typeface="+mj-lt"/>
                <a:cs typeface="+mj-lt"/>
              </a:rPr>
              <a:t>lived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experience</a:t>
            </a:r>
            <a:r>
              <a:rPr lang="el-GR" dirty="0">
                <a:ea typeface="+mj-lt"/>
                <a:cs typeface="+mj-lt"/>
              </a:rPr>
              <a:t> of the </a:t>
            </a:r>
            <a:r>
              <a:rPr lang="el-GR" dirty="0" err="1">
                <a:ea typeface="+mj-lt"/>
                <a:cs typeface="+mj-lt"/>
              </a:rPr>
              <a:t>thinking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feeling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acting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individual</a:t>
            </a:r>
            <a:r>
              <a:rPr lang="el-GR" dirty="0">
                <a:ea typeface="+mj-lt"/>
                <a:cs typeface="+mj-lt"/>
              </a:rPr>
              <a:t>. </a:t>
            </a:r>
            <a:r>
              <a:rPr lang="el-GR" dirty="0" err="1">
                <a:ea typeface="+mj-lt"/>
                <a:cs typeface="+mj-lt"/>
              </a:rPr>
              <a:t>Existentialism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associated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with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several</a:t>
            </a:r>
            <a:r>
              <a:rPr lang="el-GR" dirty="0">
                <a:ea typeface="+mj-lt"/>
                <a:cs typeface="+mj-lt"/>
              </a:rPr>
              <a:t> 19th- and 20th-century European </a:t>
            </a:r>
            <a:r>
              <a:rPr lang="el-GR" dirty="0" err="1">
                <a:ea typeface="+mj-lt"/>
                <a:cs typeface="+mj-lt"/>
              </a:rPr>
              <a:t>philosophers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who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shared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emphasis</a:t>
            </a:r>
            <a:r>
              <a:rPr lang="el-GR" dirty="0">
                <a:ea typeface="+mj-lt"/>
                <a:cs typeface="+mj-lt"/>
              </a:rPr>
              <a:t> on the </a:t>
            </a:r>
            <a:r>
              <a:rPr lang="el-GR" dirty="0" err="1">
                <a:ea typeface="+mj-lt"/>
                <a:cs typeface="+mj-lt"/>
              </a:rPr>
              <a:t>human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subject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despite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profound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doctrinal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differences</a:t>
            </a:r>
            <a:r>
              <a:rPr lang="el-GR" dirty="0">
                <a:ea typeface="+mj-lt"/>
                <a:cs typeface="+mj-lt"/>
              </a:rPr>
              <a:t>. </a:t>
            </a:r>
            <a:r>
              <a:rPr lang="el-GR" dirty="0" err="1">
                <a:ea typeface="+mj-lt"/>
                <a:cs typeface="+mj-lt"/>
              </a:rPr>
              <a:t>Many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existentialists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regarded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traditional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systematic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or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academic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philosophies</a:t>
            </a:r>
            <a:r>
              <a:rPr lang="el-GR" dirty="0">
                <a:ea typeface="+mj-lt"/>
                <a:cs typeface="+mj-lt"/>
              </a:rPr>
              <a:t>, in </a:t>
            </a:r>
            <a:r>
              <a:rPr lang="el-GR" dirty="0" err="1">
                <a:ea typeface="+mj-lt"/>
                <a:cs typeface="+mj-lt"/>
              </a:rPr>
              <a:t>style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content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too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abstract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remote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from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concrete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human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experience</a:t>
            </a:r>
            <a:r>
              <a:rPr lang="el-GR" dirty="0">
                <a:ea typeface="+mj-lt"/>
                <a:cs typeface="+mj-lt"/>
              </a:rPr>
              <a:t>.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81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xmlns="" id="{27C836CD-47B2-4287-AE51-D866B8697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xmlns="" id="{8A50CAC8-10E2-4E31-9995-4EF1705136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8652659-2F70-4E32-9366-1893D69B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el-GR" sz="2700">
                <a:solidFill>
                  <a:schemeClr val="bg1"/>
                </a:solidFill>
                <a:ea typeface="+mj-lt"/>
                <a:cs typeface="+mj-lt"/>
              </a:rPr>
              <a:t>                  Soren Kierkegaard</a:t>
            </a:r>
            <a:endParaRPr lang="el-GR" sz="270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84018AD-ACE0-4554-8ED8-88109AFA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known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the “</a:t>
            </a:r>
            <a:r>
              <a:rPr lang="el-GR" dirty="0" err="1">
                <a:ea typeface="+mj-lt"/>
                <a:cs typeface="+mj-lt"/>
              </a:rPr>
              <a:t>Father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Existentialism</a:t>
            </a:r>
            <a:r>
              <a:rPr lang="el-GR" dirty="0">
                <a:ea typeface="+mj-lt"/>
                <a:cs typeface="+mj-lt"/>
              </a:rPr>
              <a:t>”. 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born</a:t>
            </a:r>
            <a:r>
              <a:rPr lang="el-GR" dirty="0">
                <a:ea typeface="+mj-lt"/>
                <a:cs typeface="+mj-lt"/>
              </a:rPr>
              <a:t> in </a:t>
            </a:r>
            <a:r>
              <a:rPr lang="el-GR" dirty="0" err="1">
                <a:ea typeface="+mj-lt"/>
                <a:cs typeface="+mj-lt"/>
              </a:rPr>
              <a:t>Denmark</a:t>
            </a:r>
            <a:r>
              <a:rPr lang="el-GR" dirty="0">
                <a:ea typeface="+mj-lt"/>
                <a:cs typeface="+mj-lt"/>
              </a:rPr>
              <a:t> in 1813. </a:t>
            </a:r>
            <a:endParaRPr lang="el-GR" dirty="0"/>
          </a:p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believed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church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congregations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had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no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purpose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Christendom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too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political</a:t>
            </a:r>
            <a:r>
              <a:rPr lang="el-GR" dirty="0">
                <a:ea typeface="+mj-lt"/>
                <a:cs typeface="+mj-lt"/>
              </a:rPr>
              <a:t>, and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Christianity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becoming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empty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religion</a:t>
            </a:r>
            <a:r>
              <a:rPr lang="el-GR" dirty="0">
                <a:ea typeface="+mj-lt"/>
                <a:cs typeface="+mj-lt"/>
              </a:rPr>
              <a:t>. </a:t>
            </a:r>
            <a:endParaRPr lang="el-GR" dirty="0" err="1"/>
          </a:p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stressed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importance</a:t>
            </a:r>
            <a:r>
              <a:rPr lang="el-GR" dirty="0">
                <a:ea typeface="+mj-lt"/>
                <a:cs typeface="+mj-lt"/>
              </a:rPr>
              <a:t> of the </a:t>
            </a:r>
            <a:r>
              <a:rPr lang="el-GR" dirty="0" err="1">
                <a:ea typeface="+mj-lt"/>
                <a:cs typeface="+mj-lt"/>
              </a:rPr>
              <a:t>individual</a:t>
            </a:r>
            <a:r>
              <a:rPr lang="el-GR" dirty="0">
                <a:ea typeface="+mj-lt"/>
                <a:cs typeface="+mj-lt"/>
              </a:rPr>
              <a:t> and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credited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with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creating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ideas</a:t>
            </a:r>
            <a:r>
              <a:rPr lang="el-GR" dirty="0">
                <a:ea typeface="+mj-lt"/>
                <a:cs typeface="+mj-lt"/>
              </a:rPr>
              <a:t> of “</a:t>
            </a:r>
            <a:r>
              <a:rPr lang="el-GR" dirty="0" err="1">
                <a:ea typeface="+mj-lt"/>
                <a:cs typeface="+mj-lt"/>
              </a:rPr>
              <a:t>subjectivity</a:t>
            </a:r>
            <a:r>
              <a:rPr lang="el-GR" dirty="0">
                <a:ea typeface="+mj-lt"/>
                <a:cs typeface="+mj-lt"/>
              </a:rPr>
              <a:t>” and the “</a:t>
            </a:r>
            <a:r>
              <a:rPr lang="el-GR" dirty="0" err="1">
                <a:ea typeface="+mj-lt"/>
                <a:cs typeface="+mj-lt"/>
              </a:rPr>
              <a:t>leap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faith</a:t>
            </a:r>
            <a:r>
              <a:rPr lang="el-GR" dirty="0">
                <a:ea typeface="+mj-lt"/>
                <a:cs typeface="+mj-lt"/>
              </a:rPr>
              <a:t>”.</a:t>
            </a:r>
          </a:p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wrote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i="1" dirty="0">
                <a:ea typeface="+mj-lt"/>
                <a:cs typeface="+mj-lt"/>
              </a:rPr>
              <a:t>The </a:t>
            </a:r>
            <a:r>
              <a:rPr lang="el-GR" i="1" dirty="0" err="1">
                <a:ea typeface="+mj-lt"/>
                <a:cs typeface="+mj-lt"/>
              </a:rPr>
              <a:t>Concept</a:t>
            </a:r>
            <a:r>
              <a:rPr lang="el-GR" i="1" dirty="0">
                <a:ea typeface="+mj-lt"/>
                <a:cs typeface="+mj-lt"/>
              </a:rPr>
              <a:t> of </a:t>
            </a:r>
            <a:r>
              <a:rPr lang="el-GR" i="1" dirty="0" err="1">
                <a:ea typeface="+mj-lt"/>
                <a:cs typeface="+mj-lt"/>
              </a:rPr>
              <a:t>Irony</a:t>
            </a:r>
            <a:r>
              <a:rPr lang="el-GR" i="1" dirty="0">
                <a:ea typeface="+mj-lt"/>
                <a:cs typeface="+mj-lt"/>
              </a:rPr>
              <a:t>. </a:t>
            </a:r>
            <a:r>
              <a:rPr lang="el-GR" i="1" dirty="0" err="1">
                <a:ea typeface="+mj-lt"/>
                <a:cs typeface="+mj-lt"/>
              </a:rPr>
              <a:t>From</a:t>
            </a:r>
            <a:r>
              <a:rPr lang="el-GR" i="1" dirty="0">
                <a:ea typeface="+mj-lt"/>
                <a:cs typeface="+mj-lt"/>
              </a:rPr>
              <a:t> the </a:t>
            </a:r>
            <a:r>
              <a:rPr lang="el-GR" i="1" dirty="0" err="1">
                <a:ea typeface="+mj-lt"/>
                <a:cs typeface="+mj-lt"/>
              </a:rPr>
              <a:t>Papers</a:t>
            </a:r>
            <a:r>
              <a:rPr lang="el-GR" i="1" dirty="0">
                <a:ea typeface="+mj-lt"/>
                <a:cs typeface="+mj-lt"/>
              </a:rPr>
              <a:t> of </a:t>
            </a:r>
            <a:r>
              <a:rPr lang="el-GR" i="1" dirty="0" err="1">
                <a:ea typeface="+mj-lt"/>
                <a:cs typeface="+mj-lt"/>
              </a:rPr>
              <a:t>One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Still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Living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dirty="0">
                <a:ea typeface="+mj-lt"/>
                <a:cs typeface="+mj-lt"/>
              </a:rPr>
              <a:t>and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Fear</a:t>
            </a:r>
            <a:r>
              <a:rPr lang="el-GR" i="1" dirty="0">
                <a:ea typeface="+mj-lt"/>
                <a:cs typeface="+mj-lt"/>
              </a:rPr>
              <a:t> and </a:t>
            </a:r>
            <a:r>
              <a:rPr lang="el-GR" i="1" dirty="0" err="1">
                <a:ea typeface="+mj-lt"/>
                <a:cs typeface="+mj-lt"/>
              </a:rPr>
              <a:t>Trembling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among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other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works</a:t>
            </a:r>
            <a:r>
              <a:rPr lang="el-GR" dirty="0">
                <a:ea typeface="+mj-lt"/>
                <a:cs typeface="+mj-lt"/>
              </a:rPr>
              <a:t>. </a:t>
            </a:r>
            <a:endParaRPr lang="el-GR" dirty="0" err="1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49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FB2D26E-FBAE-45B8-B0F6-80E4ABDEC3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3442A66-721F-4552-A3AD-3A2215F0C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7EA5288-5BEB-4C44-949A-ED209FE219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5800" y="685800"/>
            <a:ext cx="40767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4B63CA9-ABCE-4FDD-88C7-695481DC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223889"/>
            <a:ext cx="2705101" cy="25081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kern="1200" cap="all" spc="300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Εικόνα 4" descr="Εικόνα που περιέχει κείμενο, εφημερίδ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B5B0B1E1-63AD-4475-B5BA-F517C67EC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4157"/>
          <a:stretch/>
        </p:blipFill>
        <p:spPr>
          <a:xfrm>
            <a:off x="5410200" y="10"/>
            <a:ext cx="67818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FF9146B-4CCD-4CDB-AB9C-458005307E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E1FEFA6-7D4F-4746-AE64-D4D52FE76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BF8DA3CF-9D4B-403A-9AD4-BB177DAB6C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0AE3F65-E424-4266-BF53-7E589299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l-GR" dirty="0"/>
              <a:t>                     </a:t>
            </a:r>
            <a:r>
              <a:rPr lang="el-GR" dirty="0" err="1"/>
              <a:t>Jean-paul</a:t>
            </a:r>
            <a:r>
              <a:rPr lang="el-GR" dirty="0"/>
              <a:t> </a:t>
            </a:r>
            <a:r>
              <a:rPr lang="el-GR" dirty="0" err="1"/>
              <a:t>sartre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09C8577-3098-4E00-81F2-CF43A58E3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741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 err="1">
                <a:ea typeface="+mj-lt"/>
                <a:cs typeface="+mj-lt"/>
              </a:rPr>
              <a:t>Jean-Paul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Sartre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born</a:t>
            </a:r>
            <a:r>
              <a:rPr lang="el-GR" dirty="0">
                <a:ea typeface="+mj-lt"/>
                <a:cs typeface="+mj-lt"/>
              </a:rPr>
              <a:t> on 21 </a:t>
            </a:r>
            <a:r>
              <a:rPr lang="el-GR" dirty="0" err="1">
                <a:ea typeface="+mj-lt"/>
                <a:cs typeface="+mj-lt"/>
              </a:rPr>
              <a:t>June</a:t>
            </a:r>
            <a:r>
              <a:rPr lang="el-GR" dirty="0">
                <a:ea typeface="+mj-lt"/>
                <a:cs typeface="+mj-lt"/>
              </a:rPr>
              <a:t> 1905 in </a:t>
            </a:r>
            <a:r>
              <a:rPr lang="el-GR" dirty="0" err="1">
                <a:ea typeface="+mj-lt"/>
                <a:cs typeface="+mj-lt"/>
              </a:rPr>
              <a:t>Paris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only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child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Jean-Baptiste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Sartre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officer</a:t>
            </a:r>
            <a:r>
              <a:rPr lang="el-GR" dirty="0">
                <a:ea typeface="+mj-lt"/>
                <a:cs typeface="+mj-lt"/>
              </a:rPr>
              <a:t> of the </a:t>
            </a:r>
            <a:r>
              <a:rPr lang="el-GR" dirty="0">
                <a:ea typeface="+mj-lt"/>
                <a:cs typeface="+mj-lt"/>
                <a:hlinkClick r:id="rId2"/>
              </a:rPr>
              <a:t>French Navy</a:t>
            </a:r>
            <a:r>
              <a:rPr lang="el-GR" dirty="0">
                <a:ea typeface="+mj-lt"/>
                <a:cs typeface="+mj-lt"/>
              </a:rPr>
              <a:t>, and </a:t>
            </a:r>
            <a:r>
              <a:rPr lang="el-GR" dirty="0" err="1">
                <a:ea typeface="+mj-lt"/>
                <a:cs typeface="+mj-lt"/>
              </a:rPr>
              <a:t>Anne-Marie</a:t>
            </a:r>
            <a:r>
              <a:rPr lang="el-GR" dirty="0">
                <a:ea typeface="+mj-lt"/>
                <a:cs typeface="+mj-lt"/>
              </a:rPr>
              <a:t> (</a:t>
            </a:r>
            <a:r>
              <a:rPr lang="el-GR" dirty="0" err="1">
                <a:ea typeface="+mj-lt"/>
                <a:cs typeface="+mj-lt"/>
              </a:rPr>
              <a:t>Schweitzer</a:t>
            </a:r>
            <a:r>
              <a:rPr lang="el-GR" dirty="0">
                <a:ea typeface="+mj-lt"/>
                <a:cs typeface="+mj-lt"/>
              </a:rPr>
              <a:t>).</a:t>
            </a:r>
            <a:endParaRPr lang="el-GR"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commonly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considered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father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Existentialist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philosophy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whose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writings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set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tone</a:t>
            </a:r>
            <a:r>
              <a:rPr lang="el-GR" dirty="0">
                <a:ea typeface="+mj-lt"/>
                <a:cs typeface="+mj-lt"/>
              </a:rPr>
              <a:t> for </a:t>
            </a:r>
            <a:r>
              <a:rPr lang="el-GR" dirty="0" err="1">
                <a:ea typeface="+mj-lt"/>
                <a:cs typeface="+mj-lt"/>
              </a:rPr>
              <a:t>intellectual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life</a:t>
            </a:r>
            <a:r>
              <a:rPr lang="el-GR" dirty="0">
                <a:ea typeface="+mj-lt"/>
                <a:cs typeface="+mj-lt"/>
              </a:rPr>
              <a:t> in the </a:t>
            </a:r>
            <a:r>
              <a:rPr lang="el-GR" dirty="0" err="1">
                <a:ea typeface="+mj-lt"/>
                <a:cs typeface="+mj-lt"/>
              </a:rPr>
              <a:t>decade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immediately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following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Second</a:t>
            </a:r>
            <a:r>
              <a:rPr lang="el-GR" dirty="0">
                <a:ea typeface="+mj-lt"/>
                <a:cs typeface="+mj-lt"/>
              </a:rPr>
              <a:t> World </a:t>
            </a:r>
            <a:r>
              <a:rPr lang="el-GR" dirty="0" err="1">
                <a:ea typeface="+mj-lt"/>
                <a:cs typeface="+mj-lt"/>
              </a:rPr>
              <a:t>War</a:t>
            </a:r>
            <a:r>
              <a:rPr lang="el-GR" dirty="0">
                <a:ea typeface="+mj-lt"/>
                <a:cs typeface="+mj-lt"/>
              </a:rPr>
              <a:t>.</a:t>
            </a:r>
            <a:endParaRPr lang="el-GR"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r>
              <a:rPr lang="el-GR" dirty="0" err="1">
                <a:ea typeface="+mj-lt"/>
                <a:cs typeface="+mj-lt"/>
              </a:rPr>
              <a:t>Among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many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ironies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permeate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life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not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least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immense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popularity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his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scandalous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public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lecture</a:t>
            </a:r>
            <a:r>
              <a:rPr lang="el-GR" dirty="0">
                <a:ea typeface="+mj-lt"/>
                <a:cs typeface="+mj-lt"/>
              </a:rPr>
              <a:t> “</a:t>
            </a:r>
            <a:r>
              <a:rPr lang="el-GR" dirty="0" err="1">
                <a:ea typeface="+mj-lt"/>
                <a:cs typeface="+mj-lt"/>
              </a:rPr>
              <a:t>Existentialism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Humanism</a:t>
            </a:r>
            <a:r>
              <a:rPr lang="el-GR" dirty="0">
                <a:ea typeface="+mj-lt"/>
                <a:cs typeface="+mj-lt"/>
              </a:rPr>
              <a:t>”. 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wrote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Being</a:t>
            </a:r>
            <a:r>
              <a:rPr lang="el-GR" i="1" dirty="0">
                <a:ea typeface="+mj-lt"/>
                <a:cs typeface="+mj-lt"/>
              </a:rPr>
              <a:t> and </a:t>
            </a:r>
            <a:r>
              <a:rPr lang="el-GR" i="1" dirty="0" err="1">
                <a:ea typeface="+mj-lt"/>
                <a:cs typeface="+mj-lt"/>
              </a:rPr>
              <a:t>Nothingness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i="1" dirty="0" err="1">
                <a:ea typeface="+mj-lt"/>
                <a:cs typeface="+mj-lt"/>
              </a:rPr>
              <a:t>Existentialism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is</a:t>
            </a:r>
            <a:r>
              <a:rPr lang="el-GR" i="1" dirty="0">
                <a:ea typeface="+mj-lt"/>
                <a:cs typeface="+mj-lt"/>
              </a:rPr>
              <a:t> a </a:t>
            </a:r>
            <a:r>
              <a:rPr lang="el-GR" i="1" dirty="0" err="1">
                <a:ea typeface="+mj-lt"/>
                <a:cs typeface="+mj-lt"/>
              </a:rPr>
              <a:t>Humanism</a:t>
            </a:r>
            <a:r>
              <a:rPr lang="el-GR" i="1" dirty="0">
                <a:ea typeface="+mj-lt"/>
                <a:cs typeface="+mj-lt"/>
              </a:rPr>
              <a:t>, The </a:t>
            </a:r>
            <a:r>
              <a:rPr lang="el-GR" i="1" dirty="0" err="1">
                <a:ea typeface="+mj-lt"/>
                <a:cs typeface="+mj-lt"/>
              </a:rPr>
              <a:t>Flies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i="1" dirty="0" err="1">
                <a:ea typeface="+mj-lt"/>
                <a:cs typeface="+mj-lt"/>
              </a:rPr>
              <a:t>No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Exit</a:t>
            </a:r>
            <a:r>
              <a:rPr lang="el-GR" i="1" dirty="0">
                <a:ea typeface="+mj-lt"/>
                <a:cs typeface="+mj-lt"/>
              </a:rPr>
              <a:t>, The </a:t>
            </a:r>
            <a:r>
              <a:rPr lang="el-GR" i="1" dirty="0" err="1">
                <a:ea typeface="+mj-lt"/>
                <a:cs typeface="+mj-lt"/>
              </a:rPr>
              <a:t>Roads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to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Freedom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dirty="0">
                <a:ea typeface="+mj-lt"/>
                <a:cs typeface="+mj-lt"/>
              </a:rPr>
              <a:t>and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Les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Mots</a:t>
            </a:r>
            <a:r>
              <a:rPr lang="el-GR" i="1" dirty="0">
                <a:ea typeface="+mj-lt"/>
                <a:cs typeface="+mj-lt"/>
              </a:rPr>
              <a:t>. </a:t>
            </a:r>
            <a:endParaRPr lang="el-GR" dirty="0" err="1"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65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6BD1C247-1E5B-4399-87F8-31C532F0A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D3F0F311-CB15-4C1D-937F-8DBB429D8E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xmlns="" id="{E6F70DE8-A2A4-4336-A602-73036FEDC7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5800" y="685800"/>
            <a:ext cx="4724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94CB02-7604-4E60-8D88-D286366F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27" y="1371600"/>
            <a:ext cx="3702052" cy="4114800"/>
          </a:xfrm>
        </p:spPr>
        <p:txBody>
          <a:bodyPr anchor="ctr">
            <a:normAutofit/>
          </a:bodyPr>
          <a:lstStyle/>
          <a:p>
            <a:pPr algn="ctr"/>
            <a:r>
              <a:rPr lang="el-GR" sz="2500">
                <a:ea typeface="+mj-lt"/>
                <a:cs typeface="+mj-lt"/>
              </a:rPr>
              <a:t>                  </a:t>
            </a:r>
            <a:r>
              <a:rPr lang="el-GR" sz="2500" err="1">
                <a:ea typeface="+mj-lt"/>
                <a:cs typeface="+mj-lt"/>
              </a:rPr>
              <a:t>Albert</a:t>
            </a:r>
            <a:r>
              <a:rPr lang="el-GR" sz="2500">
                <a:ea typeface="+mj-lt"/>
                <a:cs typeface="+mj-lt"/>
              </a:rPr>
              <a:t> </a:t>
            </a:r>
            <a:r>
              <a:rPr lang="el-GR" sz="2500" err="1">
                <a:ea typeface="+mj-lt"/>
                <a:cs typeface="+mj-lt"/>
              </a:rPr>
              <a:t>Camus</a:t>
            </a:r>
            <a:endParaRPr lang="el-GR" sz="2500" err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BC37474-18AF-4624-880A-2ACF6A6507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C7402C4-43E4-4C2C-BEDA-926CB0195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650" y="334090"/>
            <a:ext cx="4882550" cy="68074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born</a:t>
            </a:r>
            <a:r>
              <a:rPr lang="el-GR" dirty="0">
                <a:ea typeface="+mj-lt"/>
                <a:cs typeface="+mj-lt"/>
              </a:rPr>
              <a:t> on </a:t>
            </a:r>
            <a:r>
              <a:rPr lang="el-GR" dirty="0" err="1">
                <a:ea typeface="+mj-lt"/>
                <a:cs typeface="+mj-lt"/>
              </a:rPr>
              <a:t>November</a:t>
            </a:r>
            <a:r>
              <a:rPr lang="el-GR" dirty="0">
                <a:ea typeface="+mj-lt"/>
                <a:cs typeface="+mj-lt"/>
              </a:rPr>
              <a:t> 7, 1913 and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often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associated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with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Existentialism</a:t>
            </a:r>
            <a:r>
              <a:rPr lang="el-GR" dirty="0">
                <a:ea typeface="+mj-lt"/>
                <a:cs typeface="+mj-lt"/>
              </a:rPr>
              <a:t>. </a:t>
            </a:r>
          </a:p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claimed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while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did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not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believe</a:t>
            </a:r>
            <a:r>
              <a:rPr lang="el-GR" dirty="0">
                <a:ea typeface="+mj-lt"/>
                <a:cs typeface="+mj-lt"/>
              </a:rPr>
              <a:t> in </a:t>
            </a:r>
            <a:r>
              <a:rPr lang="el-GR" dirty="0" err="1">
                <a:ea typeface="+mj-lt"/>
                <a:cs typeface="+mj-lt"/>
              </a:rPr>
              <a:t>God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not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atheist</a:t>
            </a:r>
            <a:r>
              <a:rPr lang="el-GR" dirty="0">
                <a:ea typeface="+mj-lt"/>
                <a:cs typeface="+mj-lt"/>
              </a:rPr>
              <a:t>.</a:t>
            </a:r>
            <a:endParaRPr lang="el-GR" dirty="0"/>
          </a:p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human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rights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activist</a:t>
            </a:r>
            <a:r>
              <a:rPr lang="el-GR" dirty="0">
                <a:ea typeface="+mj-lt"/>
                <a:cs typeface="+mj-lt"/>
              </a:rPr>
              <a:t> in the 1950s.</a:t>
            </a:r>
            <a:endParaRPr lang="el-GR" dirty="0"/>
          </a:p>
          <a:p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strongly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opposed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capital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punishment</a:t>
            </a:r>
            <a:r>
              <a:rPr lang="el-GR" dirty="0">
                <a:ea typeface="+mj-lt"/>
                <a:cs typeface="+mj-lt"/>
              </a:rPr>
              <a:t>. </a:t>
            </a:r>
            <a:endParaRPr lang="el-GR" dirty="0" err="1">
              <a:ea typeface="+mj-lt"/>
              <a:cs typeface="+mj-lt"/>
            </a:endParaRPr>
          </a:p>
          <a:p>
            <a:r>
              <a:rPr lang="el-GR" i="1" dirty="0" err="1">
                <a:ea typeface="+mj-lt"/>
                <a:cs typeface="+mj-lt"/>
              </a:rPr>
              <a:t>He</a:t>
            </a:r>
            <a:r>
              <a:rPr lang="el-GR" i="1" dirty="0">
                <a:ea typeface="+mj-lt"/>
                <a:cs typeface="+mj-lt"/>
              </a:rPr>
              <a:t> </a:t>
            </a:r>
            <a:r>
              <a:rPr lang="el-GR" i="1" dirty="0" err="1">
                <a:ea typeface="+mj-lt"/>
                <a:cs typeface="+mj-lt"/>
              </a:rPr>
              <a:t>wrote</a:t>
            </a:r>
            <a:r>
              <a:rPr lang="el-GR" i="1" dirty="0">
                <a:ea typeface="+mj-lt"/>
                <a:cs typeface="+mj-lt"/>
              </a:rPr>
              <a:t> The </a:t>
            </a:r>
            <a:r>
              <a:rPr lang="el-GR" i="1" dirty="0" err="1">
                <a:ea typeface="+mj-lt"/>
                <a:cs typeface="+mj-lt"/>
              </a:rPr>
              <a:t>Stranger</a:t>
            </a:r>
            <a:r>
              <a:rPr lang="el-GR" i="1" dirty="0">
                <a:ea typeface="+mj-lt"/>
                <a:cs typeface="+mj-lt"/>
              </a:rPr>
              <a:t>, The </a:t>
            </a:r>
            <a:r>
              <a:rPr lang="el-GR" i="1" dirty="0" err="1">
                <a:ea typeface="+mj-lt"/>
                <a:cs typeface="+mj-lt"/>
              </a:rPr>
              <a:t>Myth</a:t>
            </a:r>
            <a:r>
              <a:rPr lang="el-GR" i="1" dirty="0">
                <a:ea typeface="+mj-lt"/>
                <a:cs typeface="+mj-lt"/>
              </a:rPr>
              <a:t> of </a:t>
            </a:r>
            <a:r>
              <a:rPr lang="el-GR" i="1" dirty="0" err="1">
                <a:ea typeface="+mj-lt"/>
                <a:cs typeface="+mj-lt"/>
              </a:rPr>
              <a:t>Sisyphus</a:t>
            </a:r>
            <a:r>
              <a:rPr lang="el-GR" i="1" dirty="0">
                <a:ea typeface="+mj-lt"/>
                <a:cs typeface="+mj-lt"/>
              </a:rPr>
              <a:t>, The </a:t>
            </a:r>
            <a:r>
              <a:rPr lang="el-GR" i="1" dirty="0" err="1">
                <a:ea typeface="+mj-lt"/>
                <a:cs typeface="+mj-lt"/>
              </a:rPr>
              <a:t>Plague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dirty="0">
                <a:ea typeface="+mj-lt"/>
                <a:cs typeface="+mj-lt"/>
              </a:rPr>
              <a:t>and</a:t>
            </a:r>
            <a:r>
              <a:rPr lang="el-GR" i="1" dirty="0">
                <a:ea typeface="+mj-lt"/>
                <a:cs typeface="+mj-lt"/>
              </a:rPr>
              <a:t> The </a:t>
            </a:r>
            <a:r>
              <a:rPr lang="el-GR" i="1" dirty="0" err="1">
                <a:ea typeface="+mj-lt"/>
                <a:cs typeface="+mj-lt"/>
              </a:rPr>
              <a:t>Fall</a:t>
            </a:r>
            <a:r>
              <a:rPr lang="el-GR" i="1" dirty="0">
                <a:ea typeface="+mj-lt"/>
                <a:cs typeface="+mj-lt"/>
              </a:rPr>
              <a:t>. </a:t>
            </a:r>
            <a:endParaRPr lang="el-GR" dirty="0" err="1">
              <a:ea typeface="+mj-lt"/>
              <a:cs typeface="+mj-lt"/>
            </a:endParaRP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073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FF9146B-4CCD-4CDB-AB9C-458005307E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E1FEFA6-7D4F-4746-AE64-D4D52FE76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BF8DA3CF-9D4B-403A-9AD4-BB177DAB6C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F4B2569-CEAB-46D5-9F0F-06C84CFA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l-GR" dirty="0"/>
              <a:t>                  </a:t>
            </a:r>
            <a:r>
              <a:rPr lang="el-GR" dirty="0" err="1"/>
              <a:t>Nietzsche</a:t>
            </a:r>
            <a:endParaRPr lang="el-GR" err="1"/>
          </a:p>
          <a:p>
            <a:pPr algn="ctr"/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E6DBC72-E735-44D2-B939-788264250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336" y="1717427"/>
            <a:ext cx="9616297" cy="41013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 err="1"/>
              <a:t>Born</a:t>
            </a:r>
            <a:r>
              <a:rPr lang="el-GR" dirty="0"/>
              <a:t> in </a:t>
            </a:r>
            <a:r>
              <a:rPr lang="el-GR" dirty="0" err="1"/>
              <a:t>Germany</a:t>
            </a:r>
            <a:r>
              <a:rPr lang="el-GR" dirty="0"/>
              <a:t>, on </a:t>
            </a:r>
            <a:r>
              <a:rPr lang="el-GR" dirty="0">
                <a:ea typeface="+mj-lt"/>
                <a:cs typeface="+mj-lt"/>
              </a:rPr>
              <a:t>15 </a:t>
            </a:r>
            <a:r>
              <a:rPr lang="el-GR" dirty="0" err="1">
                <a:ea typeface="+mj-lt"/>
                <a:cs typeface="+mj-lt"/>
              </a:rPr>
              <a:t>October</a:t>
            </a:r>
            <a:r>
              <a:rPr lang="el-GR" dirty="0">
                <a:ea typeface="+mj-lt"/>
                <a:cs typeface="+mj-lt"/>
              </a:rPr>
              <a:t> 1844 – 25 </a:t>
            </a:r>
            <a:r>
              <a:rPr lang="el-GR" dirty="0" err="1">
                <a:ea typeface="+mj-lt"/>
                <a:cs typeface="+mj-lt"/>
              </a:rPr>
              <a:t>August</a:t>
            </a:r>
            <a:r>
              <a:rPr lang="el-GR" dirty="0">
                <a:ea typeface="+mj-lt"/>
                <a:cs typeface="+mj-lt"/>
              </a:rPr>
              <a:t> 1900)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German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>
                <a:ea typeface="+mj-lt"/>
                <a:cs typeface="+mj-lt"/>
                <a:hlinkClick r:id="rId2"/>
              </a:rPr>
              <a:t>philosopher</a:t>
            </a:r>
            <a:r>
              <a:rPr lang="el-GR" dirty="0">
                <a:ea typeface="+mj-lt"/>
                <a:cs typeface="+mj-lt"/>
              </a:rPr>
              <a:t>, </a:t>
            </a:r>
            <a:r>
              <a:rPr lang="el-GR" dirty="0">
                <a:ea typeface="+mj-lt"/>
                <a:cs typeface="+mj-lt"/>
                <a:hlinkClick r:id="rId3"/>
              </a:rPr>
              <a:t>cultural critic</a:t>
            </a:r>
            <a:r>
              <a:rPr lang="el-GR" dirty="0">
                <a:ea typeface="+mj-lt"/>
                <a:cs typeface="+mj-lt"/>
              </a:rPr>
              <a:t>, </a:t>
            </a:r>
            <a:r>
              <a:rPr lang="el-GR" dirty="0">
                <a:ea typeface="+mj-lt"/>
                <a:cs typeface="+mj-lt"/>
                <a:hlinkClick r:id="rId4"/>
              </a:rPr>
              <a:t>composer</a:t>
            </a:r>
            <a:r>
              <a:rPr lang="el-GR" dirty="0">
                <a:ea typeface="+mj-lt"/>
                <a:cs typeface="+mj-lt"/>
              </a:rPr>
              <a:t>, </a:t>
            </a:r>
            <a:r>
              <a:rPr lang="el-GR" dirty="0">
                <a:ea typeface="+mj-lt"/>
                <a:cs typeface="+mj-lt"/>
                <a:hlinkClick r:id="rId5"/>
              </a:rPr>
              <a:t>poet</a:t>
            </a:r>
            <a:r>
              <a:rPr lang="el-GR" dirty="0">
                <a:ea typeface="+mj-lt"/>
                <a:cs typeface="+mj-lt"/>
              </a:rPr>
              <a:t>, and </a:t>
            </a:r>
            <a:r>
              <a:rPr lang="el-GR" dirty="0">
                <a:ea typeface="+mj-lt"/>
                <a:cs typeface="+mj-lt"/>
                <a:hlinkClick r:id="rId6"/>
              </a:rPr>
              <a:t>philologist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whose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work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exerted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profound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influence</a:t>
            </a:r>
            <a:r>
              <a:rPr lang="el-GR" dirty="0">
                <a:ea typeface="+mj-lt"/>
                <a:cs typeface="+mj-lt"/>
              </a:rPr>
              <a:t> on </a:t>
            </a:r>
            <a:r>
              <a:rPr lang="el-GR" dirty="0">
                <a:ea typeface="+mj-lt"/>
                <a:cs typeface="+mj-lt"/>
                <a:hlinkClick r:id="rId7"/>
              </a:rPr>
              <a:t>modern intellectual history</a:t>
            </a:r>
            <a:r>
              <a:rPr lang="el-GR" dirty="0">
                <a:ea typeface="+mj-lt"/>
                <a:cs typeface="+mj-lt"/>
              </a:rPr>
              <a:t>.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began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his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career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</a:t>
            </a:r>
            <a:r>
              <a:rPr lang="el-GR" dirty="0">
                <a:ea typeface="+mj-lt"/>
                <a:cs typeface="+mj-lt"/>
              </a:rPr>
              <a:t> a </a:t>
            </a:r>
            <a:r>
              <a:rPr lang="el-GR" dirty="0">
                <a:ea typeface="+mj-lt"/>
                <a:cs typeface="+mj-lt"/>
                <a:hlinkClick r:id="rId8"/>
              </a:rPr>
              <a:t>classical philologist</a:t>
            </a:r>
            <a:r>
              <a:rPr lang="el-GR" dirty="0">
                <a:ea typeface="+mj-lt"/>
                <a:cs typeface="+mj-lt"/>
              </a:rPr>
              <a:t> </a:t>
            </a:r>
            <a:r>
              <a:rPr lang="el-GR" dirty="0" err="1">
                <a:ea typeface="+mj-lt"/>
                <a:cs typeface="+mj-lt"/>
              </a:rPr>
              <a:t>before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turning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philosophy</a:t>
            </a:r>
            <a:r>
              <a:rPr lang="el-GR" dirty="0">
                <a:ea typeface="+mj-lt"/>
                <a:cs typeface="+mj-lt"/>
              </a:rPr>
              <a:t>.</a:t>
            </a:r>
          </a:p>
          <a:p>
            <a:r>
              <a:rPr lang="el-GR" dirty="0" err="1">
                <a:ea typeface="+mj-lt"/>
                <a:cs typeface="+mj-lt"/>
              </a:rPr>
              <a:t>Nietzsche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sees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complicity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between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morality</a:t>
            </a:r>
            <a:r>
              <a:rPr lang="el-GR" dirty="0">
                <a:ea typeface="+mj-lt"/>
                <a:cs typeface="+mj-lt"/>
              </a:rPr>
              <a:t> and the </a:t>
            </a:r>
            <a:r>
              <a:rPr lang="el-GR" dirty="0" err="1">
                <a:ea typeface="+mj-lt"/>
                <a:cs typeface="+mj-lt"/>
              </a:rPr>
              <a:t>Christian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God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perpetuates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life-denying</a:t>
            </a:r>
            <a:r>
              <a:rPr lang="el-GR" dirty="0">
                <a:ea typeface="+mj-lt"/>
                <a:cs typeface="+mj-lt"/>
              </a:rPr>
              <a:t>, and </a:t>
            </a:r>
            <a:r>
              <a:rPr lang="el-GR" dirty="0" err="1">
                <a:ea typeface="+mj-lt"/>
                <a:cs typeface="+mj-lt"/>
              </a:rPr>
              <a:t>so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ultimately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nihilistic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stance</a:t>
            </a:r>
            <a:r>
              <a:rPr lang="el-GR" dirty="0">
                <a:ea typeface="+mj-lt"/>
                <a:cs typeface="+mj-lt"/>
              </a:rPr>
              <a:t>. </a:t>
            </a:r>
            <a:r>
              <a:rPr lang="el-GR" dirty="0" err="1">
                <a:ea typeface="+mj-lt"/>
                <a:cs typeface="+mj-lt"/>
              </a:rPr>
              <a:t>Nietzsche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not</a:t>
            </a:r>
            <a:r>
              <a:rPr lang="el-GR" dirty="0">
                <a:ea typeface="+mj-lt"/>
                <a:cs typeface="+mj-lt"/>
              </a:rPr>
              <a:t> the </a:t>
            </a:r>
            <a:r>
              <a:rPr lang="el-GR" dirty="0" err="1">
                <a:ea typeface="+mj-lt"/>
                <a:cs typeface="+mj-lt"/>
              </a:rPr>
              <a:t>first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to</a:t>
            </a:r>
            <a:r>
              <a:rPr lang="el-GR" dirty="0">
                <a:ea typeface="+mj-lt"/>
                <a:cs typeface="+mj-lt"/>
              </a:rPr>
              <a:t> de-</a:t>
            </a:r>
            <a:r>
              <a:rPr lang="el-GR" dirty="0" err="1">
                <a:ea typeface="+mj-lt"/>
                <a:cs typeface="+mj-lt"/>
              </a:rPr>
              <a:t>couple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morality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from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its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divine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sanction</a:t>
            </a:r>
            <a:r>
              <a:rPr lang="el-GR" dirty="0">
                <a:ea typeface="+mj-lt"/>
                <a:cs typeface="+mj-lt"/>
              </a:rPr>
              <a:t>; </a:t>
            </a:r>
            <a:r>
              <a:rPr lang="el-GR" dirty="0" err="1">
                <a:ea typeface="+mj-lt"/>
                <a:cs typeface="+mj-lt"/>
              </a:rPr>
              <a:t>psychological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theories</a:t>
            </a:r>
            <a:r>
              <a:rPr lang="el-GR" dirty="0">
                <a:ea typeface="+mj-lt"/>
                <a:cs typeface="+mj-lt"/>
              </a:rPr>
              <a:t> of the </a:t>
            </a:r>
            <a:r>
              <a:rPr lang="el-GR" dirty="0" err="1">
                <a:ea typeface="+mj-lt"/>
                <a:cs typeface="+mj-lt"/>
              </a:rPr>
              <a:t>moral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sentiments</a:t>
            </a:r>
            <a:r>
              <a:rPr lang="el-GR" dirty="0">
                <a:ea typeface="+mj-lt"/>
                <a:cs typeface="+mj-lt"/>
              </a:rPr>
              <a:t>. </a:t>
            </a:r>
            <a:r>
              <a:rPr lang="el-GR" dirty="0" err="1">
                <a:ea typeface="+mj-lt"/>
                <a:cs typeface="+mj-lt"/>
              </a:rPr>
              <a:t>He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wrote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i="1" dirty="0">
                <a:ea typeface="+mj-lt"/>
                <a:cs typeface="+mj-lt"/>
              </a:rPr>
              <a:t>The </a:t>
            </a:r>
            <a:r>
              <a:rPr lang="el-GR" i="1" dirty="0" err="1">
                <a:ea typeface="+mj-lt"/>
                <a:cs typeface="+mj-lt"/>
              </a:rPr>
              <a:t>Birth</a:t>
            </a:r>
            <a:r>
              <a:rPr lang="el-GR" i="1" dirty="0">
                <a:ea typeface="+mj-lt"/>
                <a:cs typeface="+mj-lt"/>
              </a:rPr>
              <a:t> of </a:t>
            </a:r>
            <a:r>
              <a:rPr lang="el-GR" i="1" dirty="0" err="1">
                <a:ea typeface="+mj-lt"/>
                <a:cs typeface="+mj-lt"/>
              </a:rPr>
              <a:t>Tragedy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i="1" dirty="0" err="1">
                <a:ea typeface="+mj-lt"/>
                <a:cs typeface="+mj-lt"/>
              </a:rPr>
              <a:t>Untimely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Meditations</a:t>
            </a:r>
            <a:r>
              <a:rPr lang="el-GR" i="1" dirty="0">
                <a:ea typeface="+mj-lt"/>
                <a:cs typeface="+mj-lt"/>
              </a:rPr>
              <a:t>, On </a:t>
            </a:r>
            <a:r>
              <a:rPr lang="el-GR" i="1" dirty="0" err="1">
                <a:ea typeface="+mj-lt"/>
                <a:cs typeface="+mj-lt"/>
              </a:rPr>
              <a:t>Truth</a:t>
            </a:r>
            <a:r>
              <a:rPr lang="el-GR" i="1" dirty="0">
                <a:ea typeface="+mj-lt"/>
                <a:cs typeface="+mj-lt"/>
              </a:rPr>
              <a:t> and </a:t>
            </a:r>
            <a:r>
              <a:rPr lang="el-GR" i="1" dirty="0" err="1">
                <a:ea typeface="+mj-lt"/>
                <a:cs typeface="+mj-lt"/>
              </a:rPr>
              <a:t>Lies</a:t>
            </a:r>
            <a:r>
              <a:rPr lang="el-GR" i="1" dirty="0">
                <a:ea typeface="+mj-lt"/>
                <a:cs typeface="+mj-lt"/>
              </a:rPr>
              <a:t> in a </a:t>
            </a:r>
            <a:r>
              <a:rPr lang="el-GR" i="1" dirty="0" err="1">
                <a:ea typeface="+mj-lt"/>
                <a:cs typeface="+mj-lt"/>
              </a:rPr>
              <a:t>Nonmoral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Sense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i="1" dirty="0" err="1">
                <a:ea typeface="+mj-lt"/>
                <a:cs typeface="+mj-lt"/>
              </a:rPr>
              <a:t>All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Too</a:t>
            </a:r>
            <a:r>
              <a:rPr lang="el-GR" i="1" dirty="0">
                <a:ea typeface="+mj-lt"/>
                <a:cs typeface="+mj-lt"/>
              </a:rPr>
              <a:t> Human, </a:t>
            </a:r>
            <a:r>
              <a:rPr lang="el-GR" dirty="0">
                <a:ea typeface="+mj-lt"/>
                <a:cs typeface="+mj-lt"/>
              </a:rPr>
              <a:t>and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Beyond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Good</a:t>
            </a:r>
            <a:r>
              <a:rPr lang="el-GR" i="1" dirty="0">
                <a:ea typeface="+mj-lt"/>
                <a:cs typeface="+mj-lt"/>
              </a:rPr>
              <a:t> and </a:t>
            </a:r>
            <a:r>
              <a:rPr lang="el-GR" i="1" dirty="0" err="1">
                <a:ea typeface="+mj-lt"/>
                <a:cs typeface="+mj-lt"/>
              </a:rPr>
              <a:t>Evil</a:t>
            </a:r>
            <a:r>
              <a:rPr lang="el-GR" i="1" dirty="0">
                <a:ea typeface="+mj-lt"/>
                <a:cs typeface="+mj-lt"/>
              </a:rPr>
              <a:t>. </a:t>
            </a:r>
            <a:endParaRPr lang="el-GR" dirty="0" err="1">
              <a:ea typeface="+mj-lt"/>
              <a:cs typeface="+mj-lt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8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A9CD6474-47AA-4D47-AF35-32FA3089B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E1FEFA6-7D4F-4746-AE64-D4D52FE76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xmlns="" id="{BF8DA3CF-9D4B-403A-9AD4-BB177DAB6C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F930E80-3E32-484C-B5B0-53C314E2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0728"/>
            <a:ext cx="9486900" cy="996061"/>
          </a:xfrm>
        </p:spPr>
        <p:txBody>
          <a:bodyPr anchor="b">
            <a:normAutofit/>
          </a:bodyPr>
          <a:lstStyle/>
          <a:p>
            <a:pPr algn="ctr"/>
            <a:r>
              <a:rPr lang="el-GR" dirty="0">
                <a:ea typeface="+mj-lt"/>
                <a:cs typeface="+mj-lt"/>
              </a:rPr>
              <a:t>                 </a:t>
            </a:r>
            <a:r>
              <a:rPr lang="el-GR" dirty="0" err="1">
                <a:ea typeface="+mj-lt"/>
                <a:cs typeface="+mj-lt"/>
              </a:rPr>
              <a:t>Simone</a:t>
            </a:r>
            <a:r>
              <a:rPr lang="el-GR" dirty="0">
                <a:ea typeface="+mj-lt"/>
                <a:cs typeface="+mj-lt"/>
              </a:rPr>
              <a:t> de </a:t>
            </a:r>
            <a:r>
              <a:rPr lang="el-GR" dirty="0" err="1">
                <a:ea typeface="+mj-lt"/>
                <a:cs typeface="+mj-lt"/>
              </a:rPr>
              <a:t>Beauvoir</a:t>
            </a:r>
            <a:endParaRPr lang="el-GR" err="1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9A9FB4B-D9A3-4F7E-9E82-F625C95DD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0940"/>
            <a:ext cx="9486901" cy="35778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 err="1"/>
              <a:t>She</a:t>
            </a:r>
            <a:r>
              <a:rPr lang="el-GR" dirty="0"/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born</a:t>
            </a:r>
            <a:r>
              <a:rPr lang="el-GR" dirty="0">
                <a:ea typeface="+mj-lt"/>
                <a:cs typeface="+mj-lt"/>
              </a:rPr>
              <a:t> on </a:t>
            </a:r>
            <a:r>
              <a:rPr lang="el-GR" dirty="0" err="1">
                <a:ea typeface="+mj-lt"/>
                <a:cs typeface="+mj-lt"/>
              </a:rPr>
              <a:t>January</a:t>
            </a:r>
            <a:r>
              <a:rPr lang="el-GR" dirty="0">
                <a:ea typeface="+mj-lt"/>
                <a:cs typeface="+mj-lt"/>
              </a:rPr>
              <a:t> 9, 1908 and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associated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with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ideas</a:t>
            </a:r>
            <a:r>
              <a:rPr lang="el-GR" dirty="0">
                <a:ea typeface="+mj-lt"/>
                <a:cs typeface="+mj-lt"/>
              </a:rPr>
              <a:t> of </a:t>
            </a:r>
            <a:r>
              <a:rPr lang="el-GR" dirty="0" err="1">
                <a:ea typeface="+mj-lt"/>
                <a:cs typeface="+mj-lt"/>
              </a:rPr>
              <a:t>ambiguity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feminist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ethics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existential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feminism</a:t>
            </a:r>
            <a:r>
              <a:rPr lang="el-GR" dirty="0">
                <a:ea typeface="+mj-lt"/>
                <a:cs typeface="+mj-lt"/>
              </a:rPr>
              <a:t>, the </a:t>
            </a:r>
            <a:r>
              <a:rPr lang="el-GR" dirty="0" err="1">
                <a:ea typeface="+mj-lt"/>
                <a:cs typeface="+mj-lt"/>
              </a:rPr>
              <a:t>idea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“</a:t>
            </a:r>
            <a:r>
              <a:rPr lang="el-GR" dirty="0" err="1">
                <a:ea typeface="+mj-lt"/>
                <a:cs typeface="+mj-lt"/>
              </a:rPr>
              <a:t>existence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precedes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essence</a:t>
            </a:r>
            <a:r>
              <a:rPr lang="el-GR" dirty="0">
                <a:ea typeface="+mj-lt"/>
                <a:cs typeface="+mj-lt"/>
              </a:rPr>
              <a:t>,” and </a:t>
            </a:r>
            <a:r>
              <a:rPr lang="el-GR" dirty="0" err="1">
                <a:ea typeface="+mj-lt"/>
                <a:cs typeface="+mj-lt"/>
              </a:rPr>
              <a:t>that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person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is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not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born</a:t>
            </a:r>
            <a:r>
              <a:rPr lang="el-GR" dirty="0">
                <a:ea typeface="+mj-lt"/>
                <a:cs typeface="+mj-lt"/>
              </a:rPr>
              <a:t> a </a:t>
            </a:r>
            <a:r>
              <a:rPr lang="el-GR" dirty="0" err="1">
                <a:ea typeface="+mj-lt"/>
                <a:cs typeface="+mj-lt"/>
              </a:rPr>
              <a:t>woman</a:t>
            </a:r>
            <a:r>
              <a:rPr lang="el-GR" dirty="0">
                <a:ea typeface="+mj-lt"/>
                <a:cs typeface="+mj-lt"/>
              </a:rPr>
              <a:t>, </a:t>
            </a:r>
            <a:r>
              <a:rPr lang="el-GR" dirty="0" err="1">
                <a:ea typeface="+mj-lt"/>
                <a:cs typeface="+mj-lt"/>
              </a:rPr>
              <a:t>but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becomes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one</a:t>
            </a:r>
            <a:r>
              <a:rPr lang="el-GR" dirty="0">
                <a:ea typeface="+mj-lt"/>
                <a:cs typeface="+mj-lt"/>
              </a:rPr>
              <a:t>. </a:t>
            </a:r>
            <a:endParaRPr lang="el-GR" dirty="0"/>
          </a:p>
          <a:p>
            <a:r>
              <a:rPr lang="el-GR" dirty="0" err="1"/>
              <a:t>She</a:t>
            </a:r>
            <a:r>
              <a:rPr lang="el-GR" dirty="0"/>
              <a:t> </a:t>
            </a:r>
            <a:r>
              <a:rPr lang="el-GR" dirty="0" err="1">
                <a:ea typeface="+mj-lt"/>
                <a:cs typeface="+mj-lt"/>
              </a:rPr>
              <a:t>was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active</a:t>
            </a:r>
            <a:r>
              <a:rPr lang="el-GR" dirty="0">
                <a:ea typeface="+mj-lt"/>
                <a:cs typeface="+mj-lt"/>
              </a:rPr>
              <a:t> in </a:t>
            </a:r>
            <a:r>
              <a:rPr lang="el-GR" dirty="0" err="1">
                <a:ea typeface="+mj-lt"/>
                <a:cs typeface="+mj-lt"/>
              </a:rPr>
              <a:t>France’s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women’s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liberation</a:t>
            </a:r>
            <a:r>
              <a:rPr lang="el-GR" dirty="0">
                <a:ea typeface="+mj-lt"/>
                <a:cs typeface="+mj-lt"/>
              </a:rPr>
              <a:t> </a:t>
            </a:r>
            <a:r>
              <a:rPr lang="el-GR" dirty="0" err="1">
                <a:ea typeface="+mj-lt"/>
                <a:cs typeface="+mj-lt"/>
              </a:rPr>
              <a:t>movement</a:t>
            </a:r>
            <a:r>
              <a:rPr lang="el-GR" dirty="0">
                <a:ea typeface="+mj-lt"/>
                <a:cs typeface="+mj-lt"/>
              </a:rPr>
              <a:t>. </a:t>
            </a:r>
            <a:endParaRPr lang="el-GR" dirty="0" err="1"/>
          </a:p>
          <a:p>
            <a:r>
              <a:rPr lang="el-GR" i="1" dirty="0" err="1">
                <a:ea typeface="+mj-lt"/>
                <a:cs typeface="+mj-lt"/>
              </a:rPr>
              <a:t>She</a:t>
            </a:r>
            <a:r>
              <a:rPr lang="el-GR" i="1" dirty="0">
                <a:ea typeface="+mj-lt"/>
                <a:cs typeface="+mj-lt"/>
              </a:rPr>
              <a:t> </a:t>
            </a:r>
            <a:r>
              <a:rPr lang="el-GR" i="1" dirty="0" err="1">
                <a:ea typeface="+mj-lt"/>
                <a:cs typeface="+mj-lt"/>
              </a:rPr>
              <a:t>wrote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She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Came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to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Stay</a:t>
            </a:r>
            <a:r>
              <a:rPr lang="el-GR" i="1" dirty="0">
                <a:ea typeface="+mj-lt"/>
                <a:cs typeface="+mj-lt"/>
              </a:rPr>
              <a:t>, The </a:t>
            </a:r>
            <a:r>
              <a:rPr lang="el-GR" i="1" dirty="0" err="1">
                <a:ea typeface="+mj-lt"/>
                <a:cs typeface="+mj-lt"/>
              </a:rPr>
              <a:t>Blood</a:t>
            </a:r>
            <a:r>
              <a:rPr lang="el-GR" i="1" dirty="0">
                <a:ea typeface="+mj-lt"/>
                <a:cs typeface="+mj-lt"/>
              </a:rPr>
              <a:t> of </a:t>
            </a:r>
            <a:r>
              <a:rPr lang="el-GR" i="1" dirty="0" err="1">
                <a:ea typeface="+mj-lt"/>
                <a:cs typeface="+mj-lt"/>
              </a:rPr>
              <a:t>Others</a:t>
            </a:r>
            <a:r>
              <a:rPr lang="el-GR" i="1" dirty="0">
                <a:ea typeface="+mj-lt"/>
                <a:cs typeface="+mj-lt"/>
              </a:rPr>
              <a:t>, </a:t>
            </a:r>
            <a:r>
              <a:rPr lang="el-GR" i="1" dirty="0" err="1">
                <a:ea typeface="+mj-lt"/>
                <a:cs typeface="+mj-lt"/>
              </a:rPr>
              <a:t>All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Men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Are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i="1" dirty="0" err="1">
                <a:ea typeface="+mj-lt"/>
                <a:cs typeface="+mj-lt"/>
              </a:rPr>
              <a:t>Mortal</a:t>
            </a:r>
            <a:r>
              <a:rPr lang="el-GR" i="1" dirty="0">
                <a:ea typeface="+mj-lt"/>
                <a:cs typeface="+mj-lt"/>
              </a:rPr>
              <a:t> </a:t>
            </a:r>
            <a:r>
              <a:rPr lang="el-GR" dirty="0">
                <a:ea typeface="+mj-lt"/>
                <a:cs typeface="+mj-lt"/>
              </a:rPr>
              <a:t>and</a:t>
            </a:r>
            <a:r>
              <a:rPr lang="el-GR" i="1" dirty="0">
                <a:ea typeface="+mj-lt"/>
                <a:cs typeface="+mj-lt"/>
              </a:rPr>
              <a:t> The </a:t>
            </a:r>
            <a:r>
              <a:rPr lang="el-GR" i="1" dirty="0" err="1">
                <a:ea typeface="+mj-lt"/>
                <a:cs typeface="+mj-lt"/>
              </a:rPr>
              <a:t>Ethics</a:t>
            </a:r>
            <a:r>
              <a:rPr lang="el-GR" i="1" dirty="0">
                <a:ea typeface="+mj-lt"/>
                <a:cs typeface="+mj-lt"/>
              </a:rPr>
              <a:t> of </a:t>
            </a:r>
            <a:r>
              <a:rPr lang="el-GR" i="1" dirty="0" err="1">
                <a:ea typeface="+mj-lt"/>
                <a:cs typeface="+mj-lt"/>
              </a:rPr>
              <a:t>Ambiguity</a:t>
            </a:r>
            <a:r>
              <a:rPr lang="el-GR" i="1" dirty="0">
                <a:ea typeface="+mj-lt"/>
                <a:cs typeface="+mj-lt"/>
              </a:rPr>
              <a:t>. </a:t>
            </a:r>
            <a:endParaRPr lang="el-GR" dirty="0" err="1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59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xmlns="" id="{011FBDEF-9CA1-495E-A9FA-E912D5145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30F78D5-E577-4392-B0A3-987BA515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1"/>
            <a:ext cx="3352800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3600" kern="1200" cap="all" spc="3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xmlns="" id="{8337CC61-9E93-4D80-9F1C-12CE9A0C07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0200" y="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B486BB69-1639-400F-B955-E6BBA5550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400175"/>
            <a:ext cx="54102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3</TotalTime>
  <Words>191</Words>
  <Application>Microsoft Office PowerPoint</Application>
  <PresentationFormat>Προσαρμογή</PresentationFormat>
  <Paragraphs>31</Paragraphs>
  <Slides>12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ClassicFrameVTI</vt:lpstr>
      <vt:lpstr>Existentialist Philosophers</vt:lpstr>
      <vt:lpstr>Παρουσίαση του PowerPoint</vt:lpstr>
      <vt:lpstr>                  Soren Kierkegaard</vt:lpstr>
      <vt:lpstr>Παρουσίαση του PowerPoint</vt:lpstr>
      <vt:lpstr>                     Jean-paul sartre</vt:lpstr>
      <vt:lpstr>                  Albert Camus</vt:lpstr>
      <vt:lpstr>                  Nietzsche </vt:lpstr>
      <vt:lpstr>                 Simone de Beauvoir</vt:lpstr>
      <vt:lpstr>Παρουσίαση του PowerPoint</vt:lpstr>
      <vt:lpstr>Παρουσίαση του PowerPoint</vt:lpstr>
      <vt:lpstr>           Writers and artists</vt:lpstr>
      <vt:lpstr>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>Dell</cp:lastModifiedBy>
  <cp:revision>163</cp:revision>
  <dcterms:created xsi:type="dcterms:W3CDTF">2020-12-16T13:13:42Z</dcterms:created>
  <dcterms:modified xsi:type="dcterms:W3CDTF">2020-12-16T14:34:20Z</dcterms:modified>
</cp:coreProperties>
</file>